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4"/>
  </p:notesMasterIdLst>
  <p:sldIdLst>
    <p:sldId id="256" r:id="rId2"/>
    <p:sldId id="375" r:id="rId3"/>
    <p:sldId id="334" r:id="rId4"/>
    <p:sldId id="260" r:id="rId5"/>
    <p:sldId id="261" r:id="rId6"/>
    <p:sldId id="379" r:id="rId7"/>
    <p:sldId id="380" r:id="rId8"/>
    <p:sldId id="262" r:id="rId9"/>
    <p:sldId id="424" r:id="rId10"/>
    <p:sldId id="425" r:id="rId11"/>
    <p:sldId id="426" r:id="rId12"/>
    <p:sldId id="427" r:id="rId13"/>
    <p:sldId id="428" r:id="rId14"/>
    <p:sldId id="473" r:id="rId15"/>
    <p:sldId id="474" r:id="rId16"/>
    <p:sldId id="301" r:id="rId17"/>
    <p:sldId id="270" r:id="rId18"/>
    <p:sldId id="272" r:id="rId19"/>
    <p:sldId id="381" r:id="rId20"/>
    <p:sldId id="439" r:id="rId21"/>
    <p:sldId id="438" r:id="rId22"/>
    <p:sldId id="437" r:id="rId23"/>
    <p:sldId id="390" r:id="rId24"/>
    <p:sldId id="433" r:id="rId25"/>
    <p:sldId id="434" r:id="rId26"/>
    <p:sldId id="435" r:id="rId27"/>
    <p:sldId id="436" r:id="rId28"/>
    <p:sldId id="398" r:id="rId29"/>
    <p:sldId id="440" r:id="rId30"/>
    <p:sldId id="441" r:id="rId31"/>
    <p:sldId id="442" r:id="rId32"/>
    <p:sldId id="443" r:id="rId33"/>
    <p:sldId id="411" r:id="rId34"/>
    <p:sldId id="429" r:id="rId35"/>
    <p:sldId id="430" r:id="rId36"/>
    <p:sldId id="431" r:id="rId37"/>
    <p:sldId id="432" r:id="rId38"/>
    <p:sldId id="423" r:id="rId39"/>
    <p:sldId id="486" r:id="rId40"/>
    <p:sldId id="487" r:id="rId41"/>
    <p:sldId id="488" r:id="rId42"/>
    <p:sldId id="489" r:id="rId43"/>
    <p:sldId id="475" r:id="rId44"/>
    <p:sldId id="479" r:id="rId45"/>
    <p:sldId id="480" r:id="rId46"/>
    <p:sldId id="481" r:id="rId47"/>
    <p:sldId id="482" r:id="rId48"/>
    <p:sldId id="483" r:id="rId49"/>
    <p:sldId id="476" r:id="rId50"/>
    <p:sldId id="494" r:id="rId51"/>
    <p:sldId id="495" r:id="rId52"/>
    <p:sldId id="496" r:id="rId53"/>
    <p:sldId id="497" r:id="rId54"/>
    <p:sldId id="498" r:id="rId55"/>
    <p:sldId id="477" r:id="rId56"/>
    <p:sldId id="485" r:id="rId57"/>
    <p:sldId id="478" r:id="rId58"/>
    <p:sldId id="528" r:id="rId59"/>
    <p:sldId id="529" r:id="rId60"/>
    <p:sldId id="530" r:id="rId61"/>
    <p:sldId id="355" r:id="rId62"/>
    <p:sldId id="531" r:id="rId63"/>
    <p:sldId id="532" r:id="rId64"/>
    <p:sldId id="357" r:id="rId65"/>
    <p:sldId id="360" r:id="rId66"/>
    <p:sldId id="361" r:id="rId67"/>
    <p:sldId id="362" r:id="rId68"/>
    <p:sldId id="493" r:id="rId69"/>
    <p:sldId id="366" r:id="rId70"/>
    <p:sldId id="322" r:id="rId71"/>
    <p:sldId id="533" r:id="rId72"/>
    <p:sldId id="323" r:id="rId73"/>
  </p:sldIdLst>
  <p:sldSz cx="9144000" cy="5143500" type="screen16x9"/>
  <p:notesSz cx="6858000" cy="9144000"/>
  <p:embeddedFontLst>
    <p:embeddedFont>
      <p:font typeface="Calibri" panose="020F0502020204030204" pitchFamily="34" charset="0"/>
      <p:regular r:id="rId75"/>
      <p:bold r:id="rId76"/>
      <p:italic r:id="rId77"/>
      <p:boldItalic r:id="rId78"/>
    </p:embeddedFont>
    <p:embeddedFont>
      <p:font typeface="Century Gothic" panose="020B0502020202020204" pitchFamily="34" charset="0"/>
      <p:regular r:id="rId79"/>
      <p:bold r:id="rId80"/>
      <p:italic r:id="rId81"/>
      <p:boldItalic r:id="rId82"/>
    </p:embeddedFont>
    <p:embeddedFont>
      <p:font typeface="Garamond" panose="02020404030301010803" pitchFamily="18" charset="0"/>
      <p:regular r:id="rId83"/>
      <p:bold r:id="rId84"/>
      <p:italic r:id="rId85"/>
    </p:embeddedFont>
    <p:embeddedFont>
      <p:font typeface="Roboto" panose="02000000000000000000" pitchFamily="2" charset="0"/>
      <p:regular r:id="rId86"/>
      <p:bold r:id="rId87"/>
      <p:italic r:id="rId88"/>
      <p:boldItalic r:id="rId89"/>
    </p:embeddedFont>
    <p:embeddedFont>
      <p:font typeface="Wingdings 3" panose="05040102010807070707" pitchFamily="18" charset="2"/>
      <p:regular r:id="rId9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userDrawn="1">
          <p15:clr>
            <a:srgbClr val="A4A3A4"/>
          </p15:clr>
        </p15:guide>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13" d="100"/>
          <a:sy n="113" d="100"/>
        </p:scale>
        <p:origin x="614" y="77"/>
      </p:cViewPr>
      <p:guideLst>
        <p:guide orient="horz" pos="1643"/>
        <p:guide/>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6d269fae52_3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16d269fae52_3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6d269fae52_3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1" name="Google Shape;1911;g16d269fae52_3_15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6d269fae52_3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16d269fae52_3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6d269fae52_3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16d269fae52_3_6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6d269fae52_3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g16d269fae52_3_6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6d269fae52_3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16d269fae52_3_6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16d269fae5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16d269fae5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16d269fae5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16d269fae5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16d269fae52_3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6" name="Google Shape;1606;g16d269fae52_3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16d269fae52_3_1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5" name="Google Shape;1905;g16d269fae52_3_1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sz="9150" dirty="0"/>
              <a:t>”</a:t>
            </a: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8"/>
        <p:cNvGrpSpPr/>
        <p:nvPr/>
      </p:nvGrpSpPr>
      <p:grpSpPr>
        <a:xfrm>
          <a:off x="0" y="0"/>
          <a:ext cx="0" cy="0"/>
          <a:chOff x="0" y="0"/>
          <a:chExt cx="0" cy="0"/>
        </a:xfrm>
      </p:grpSpPr>
      <p:sp>
        <p:nvSpPr>
          <p:cNvPr id="61" name="Google Shape;61;p15"/>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62" name="Google Shape;62;p15"/>
          <p:cNvSpPr txBox="1">
            <a:spLocks noGrp="1"/>
          </p:cNvSpPr>
          <p:nvPr>
            <p:ph type="body" idx="1"/>
          </p:nvPr>
        </p:nvSpPr>
        <p:spPr>
          <a:xfrm>
            <a:off x="622000" y="1357200"/>
            <a:ext cx="7784700" cy="3495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AutoNum type="arabicPeriod"/>
              <a:defRPr sz="1100"/>
            </a:lvl1pPr>
            <a:lvl2pPr marL="914400" lvl="1" indent="-317500" algn="l">
              <a:lnSpc>
                <a:spcPct val="115000"/>
              </a:lnSpc>
              <a:spcBef>
                <a:spcPts val="1600"/>
              </a:spcBef>
              <a:spcAft>
                <a:spcPts val="0"/>
              </a:spcAft>
              <a:buSzPts val="1400"/>
              <a:buAutoNum type="alphaLcPeriod"/>
              <a:defRPr/>
            </a:lvl2pPr>
            <a:lvl3pPr marL="1371600" lvl="2" indent="-317500" algn="l">
              <a:lnSpc>
                <a:spcPct val="115000"/>
              </a:lnSpc>
              <a:spcBef>
                <a:spcPts val="1600"/>
              </a:spcBef>
              <a:spcAft>
                <a:spcPts val="0"/>
              </a:spcAft>
              <a:buSzPts val="1400"/>
              <a:buAutoNum type="romanLcPeriod"/>
              <a:defRPr/>
            </a:lvl3pPr>
            <a:lvl4pPr marL="1828800" lvl="3" indent="-317500" algn="l">
              <a:lnSpc>
                <a:spcPct val="115000"/>
              </a:lnSpc>
              <a:spcBef>
                <a:spcPts val="1600"/>
              </a:spcBef>
              <a:spcAft>
                <a:spcPts val="0"/>
              </a:spcAft>
              <a:buSzPts val="1400"/>
              <a:buAutoNum type="arabicPeriod"/>
              <a:defRPr/>
            </a:lvl4pPr>
            <a:lvl5pPr marL="2286000" lvl="4" indent="-317500" algn="l">
              <a:lnSpc>
                <a:spcPct val="115000"/>
              </a:lnSpc>
              <a:spcBef>
                <a:spcPts val="1600"/>
              </a:spcBef>
              <a:spcAft>
                <a:spcPts val="0"/>
              </a:spcAft>
              <a:buSzPts val="1400"/>
              <a:buAutoNum type="alphaLcPeriod"/>
              <a:defRPr/>
            </a:lvl5pPr>
            <a:lvl6pPr marL="2743200" lvl="5" indent="-317500" algn="l">
              <a:lnSpc>
                <a:spcPct val="115000"/>
              </a:lnSpc>
              <a:spcBef>
                <a:spcPts val="1600"/>
              </a:spcBef>
              <a:spcAft>
                <a:spcPts val="0"/>
              </a:spcAft>
              <a:buSzPts val="1400"/>
              <a:buAutoNum type="romanLcPeriod"/>
              <a:defRPr/>
            </a:lvl6pPr>
            <a:lvl7pPr marL="3200400" lvl="6" indent="-317500" algn="l">
              <a:lnSpc>
                <a:spcPct val="115000"/>
              </a:lnSpc>
              <a:spcBef>
                <a:spcPts val="1600"/>
              </a:spcBef>
              <a:spcAft>
                <a:spcPts val="0"/>
              </a:spcAft>
              <a:buSzPts val="1400"/>
              <a:buAutoNum type="arabicPeriod"/>
              <a:defRPr/>
            </a:lvl7pPr>
            <a:lvl8pPr marL="3657600" lvl="7" indent="-317500" algn="l">
              <a:lnSpc>
                <a:spcPct val="115000"/>
              </a:lnSpc>
              <a:spcBef>
                <a:spcPts val="1600"/>
              </a:spcBef>
              <a:spcAft>
                <a:spcPts val="0"/>
              </a:spcAft>
              <a:buSzPts val="1400"/>
              <a:buAutoNum type="alphaLcPeriod"/>
              <a:defRPr/>
            </a:lvl8pPr>
            <a:lvl9pPr marL="4114800" lvl="8" indent="-317500" algn="l">
              <a:lnSpc>
                <a:spcPct val="115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90"/>
        <p:cNvGrpSpPr/>
        <p:nvPr/>
      </p:nvGrpSpPr>
      <p:grpSpPr>
        <a:xfrm>
          <a:off x="0" y="0"/>
          <a:ext cx="0" cy="0"/>
          <a:chOff x="0" y="0"/>
          <a:chExt cx="0" cy="0"/>
        </a:xfrm>
      </p:grpSpPr>
      <p:sp>
        <p:nvSpPr>
          <p:cNvPr id="92" name="Google Shape;92;p18"/>
          <p:cNvSpPr txBox="1">
            <a:spLocks noGrp="1"/>
          </p:cNvSpPr>
          <p:nvPr>
            <p:ph type="body" idx="1"/>
          </p:nvPr>
        </p:nvSpPr>
        <p:spPr>
          <a:xfrm>
            <a:off x="4572000" y="1544250"/>
            <a:ext cx="3761700" cy="2865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3" name="Google Shape;93;p18"/>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94" name="Google Shape;94;p18"/>
          <p:cNvSpPr txBox="1">
            <a:spLocks noGrp="1"/>
          </p:cNvSpPr>
          <p:nvPr>
            <p:ph type="body" idx="2"/>
          </p:nvPr>
        </p:nvSpPr>
        <p:spPr>
          <a:xfrm>
            <a:off x="540000" y="1544250"/>
            <a:ext cx="4032000" cy="2865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6"/>
        <p:cNvGrpSpPr/>
        <p:nvPr/>
      </p:nvGrpSpPr>
      <p:grpSpPr>
        <a:xfrm>
          <a:off x="0" y="0"/>
          <a:ext cx="0" cy="0"/>
          <a:chOff x="0" y="0"/>
          <a:chExt cx="0" cy="0"/>
        </a:xfrm>
      </p:grpSpPr>
      <p:sp>
        <p:nvSpPr>
          <p:cNvPr id="99" name="Google Shape;99;p19"/>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00"/>
        <p:cNvGrpSpPr/>
        <p:nvPr/>
      </p:nvGrpSpPr>
      <p:grpSpPr>
        <a:xfrm>
          <a:off x="0" y="0"/>
          <a:ext cx="0" cy="0"/>
          <a:chOff x="0" y="0"/>
          <a:chExt cx="0" cy="0"/>
        </a:xfrm>
      </p:grpSpPr>
      <p:sp>
        <p:nvSpPr>
          <p:cNvPr id="103" name="Google Shape;103;p20"/>
          <p:cNvSpPr txBox="1">
            <a:spLocks noGrp="1"/>
          </p:cNvSpPr>
          <p:nvPr>
            <p:ph type="subTitle" idx="1"/>
          </p:nvPr>
        </p:nvSpPr>
        <p:spPr>
          <a:xfrm>
            <a:off x="1543480" y="1998800"/>
            <a:ext cx="1866600" cy="49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2200">
                <a:latin typeface="Arial" panose="020B0604020202020204"/>
                <a:ea typeface="Arial" panose="020B0604020202020204"/>
                <a:cs typeface="Arial" panose="020B0604020202020204"/>
                <a:sym typeface="Arial" panose="020B0604020202020204"/>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04" name="Google Shape;104;p20"/>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105" name="Google Shape;105;p20"/>
          <p:cNvSpPr txBox="1">
            <a:spLocks noGrp="1"/>
          </p:cNvSpPr>
          <p:nvPr>
            <p:ph type="subTitle" idx="2"/>
          </p:nvPr>
        </p:nvSpPr>
        <p:spPr>
          <a:xfrm>
            <a:off x="1543467" y="2959350"/>
            <a:ext cx="2439300" cy="99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a:endParaRPr/>
          </a:p>
        </p:txBody>
      </p:sp>
      <p:sp>
        <p:nvSpPr>
          <p:cNvPr id="106" name="Google Shape;106;p20"/>
          <p:cNvSpPr txBox="1">
            <a:spLocks noGrp="1"/>
          </p:cNvSpPr>
          <p:nvPr>
            <p:ph type="subTitle" idx="3"/>
          </p:nvPr>
        </p:nvSpPr>
        <p:spPr>
          <a:xfrm>
            <a:off x="5694620" y="1998800"/>
            <a:ext cx="1866600" cy="49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2200">
                <a:latin typeface="Arial" panose="020B0604020202020204"/>
                <a:ea typeface="Arial" panose="020B0604020202020204"/>
                <a:cs typeface="Arial" panose="020B0604020202020204"/>
                <a:sym typeface="Arial" panose="020B0604020202020204"/>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07" name="Google Shape;107;p20"/>
          <p:cNvSpPr txBox="1">
            <a:spLocks noGrp="1"/>
          </p:cNvSpPr>
          <p:nvPr>
            <p:ph type="subTitle" idx="4"/>
          </p:nvPr>
        </p:nvSpPr>
        <p:spPr>
          <a:xfrm>
            <a:off x="5694633" y="2959350"/>
            <a:ext cx="2439300" cy="99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ext 4">
  <p:cSld name="title + text 4">
    <p:spTree>
      <p:nvGrpSpPr>
        <p:cNvPr id="1" name="Shape 124"/>
        <p:cNvGrpSpPr/>
        <p:nvPr/>
      </p:nvGrpSpPr>
      <p:grpSpPr>
        <a:xfrm>
          <a:off x="0" y="0"/>
          <a:ext cx="0" cy="0"/>
          <a:chOff x="0" y="0"/>
          <a:chExt cx="0" cy="0"/>
        </a:xfrm>
      </p:grpSpPr>
      <p:sp>
        <p:nvSpPr>
          <p:cNvPr id="127" name="Google Shape;127;p23"/>
          <p:cNvSpPr txBox="1">
            <a:spLocks noGrp="1"/>
          </p:cNvSpPr>
          <p:nvPr>
            <p:ph type="subTitle" idx="1"/>
          </p:nvPr>
        </p:nvSpPr>
        <p:spPr>
          <a:xfrm>
            <a:off x="1054050" y="1544250"/>
            <a:ext cx="2967900" cy="96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a:endParaRPr/>
          </a:p>
        </p:txBody>
      </p:sp>
      <p:sp>
        <p:nvSpPr>
          <p:cNvPr id="128" name="Google Shape;128;p23"/>
          <p:cNvSpPr txBox="1">
            <a:spLocks noGrp="1"/>
          </p:cNvSpPr>
          <p:nvPr>
            <p:ph type="title"/>
          </p:nvPr>
        </p:nvSpPr>
        <p:spPr>
          <a:xfrm>
            <a:off x="823550" y="491400"/>
            <a:ext cx="753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1"/>
        </a:solidFill>
        <a:effectLst/>
      </p:bgPr>
    </p:bg>
    <p:spTree>
      <p:nvGrpSpPr>
        <p:cNvPr id="1" name="Shape 129"/>
        <p:cNvGrpSpPr/>
        <p:nvPr/>
      </p:nvGrpSpPr>
      <p:grpSpPr>
        <a:xfrm>
          <a:off x="0" y="0"/>
          <a:ext cx="0" cy="0"/>
          <a:chOff x="0" y="0"/>
          <a:chExt cx="0" cy="0"/>
        </a:xfrm>
      </p:grpSpPr>
      <p:sp>
        <p:nvSpPr>
          <p:cNvPr id="132" name="Google Shape;132;p24"/>
          <p:cNvSpPr txBox="1">
            <a:spLocks noGrp="1"/>
          </p:cNvSpPr>
          <p:nvPr>
            <p:ph type="subTitle" idx="1"/>
          </p:nvPr>
        </p:nvSpPr>
        <p:spPr>
          <a:xfrm>
            <a:off x="616200" y="1626750"/>
            <a:ext cx="3369600" cy="1529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33" name="Google Shape;133;p24"/>
          <p:cNvSpPr txBox="1">
            <a:spLocks noGrp="1"/>
          </p:cNvSpPr>
          <p:nvPr>
            <p:ph type="title"/>
          </p:nvPr>
        </p:nvSpPr>
        <p:spPr>
          <a:xfrm>
            <a:off x="616200" y="491400"/>
            <a:ext cx="4032000" cy="94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100"/>
              <a:buNone/>
              <a:defRPr sz="60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t>9/11/2023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5">
            <a:extLst>
              <a:ext uri="{28A0092B-C50C-407E-A947-70E740481C1C}">
                <a14:useLocalDpi xmlns:a14="http://schemas.microsoft.com/office/drawing/2010/main" val="0"/>
              </a:ext>
            </a:extLst>
          </a:blip>
          <a:srcRect l="3613"/>
          <a:stretch>
            <a:fillRect/>
          </a:stretch>
        </p:blipFill>
        <p:spPr>
          <a:xfrm>
            <a:off x="0" y="2002264"/>
            <a:ext cx="3027759" cy="3141236"/>
          </a:xfrm>
          <a:prstGeom prst="rect">
            <a:avLst/>
          </a:prstGeom>
        </p:spPr>
      </p:pic>
      <p:pic>
        <p:nvPicPr>
          <p:cNvPr id="7" name="Picture 6"/>
          <p:cNvPicPr>
            <a:picLocks noChangeAspect="1"/>
          </p:cNvPicPr>
          <p:nvPr/>
        </p:nvPicPr>
        <p:blipFill rotWithShape="1">
          <a:blip r:embed="rId26">
            <a:extLst>
              <a:ext uri="{28A0092B-C50C-407E-A947-70E740481C1C}">
                <a14:useLocalDpi xmlns:a14="http://schemas.microsoft.com/office/drawing/2010/main" val="0"/>
              </a:ext>
            </a:extLst>
          </a:blip>
          <a:srcRect l="35640"/>
          <a:stretch>
            <a:fillRect/>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7">
            <a:extLst>
              <a:ext uri="{28A0092B-C50C-407E-A947-70E740481C1C}">
                <a14:useLocalDpi xmlns:a14="http://schemas.microsoft.com/office/drawing/2010/main" val="0"/>
              </a:ext>
            </a:extLst>
          </a:blip>
          <a:srcRect t="28813"/>
          <a:stretch>
            <a:fillRect/>
          </a:stretch>
        </p:blipFill>
        <p:spPr>
          <a:xfrm>
            <a:off x="5999560" y="1"/>
            <a:ext cx="1202540" cy="856055"/>
          </a:xfrm>
          <a:prstGeom prst="rect">
            <a:avLst/>
          </a:prstGeom>
        </p:spPr>
      </p:pic>
      <p:pic>
        <p:nvPicPr>
          <p:cNvPr id="10" name="Picture 9"/>
          <p:cNvPicPr>
            <a:picLocks noChangeAspect="1"/>
          </p:cNvPicPr>
          <p:nvPr/>
        </p:nvPicPr>
        <p:blipFill rotWithShape="1">
          <a:blip r:embed="rId28">
            <a:extLst>
              <a:ext uri="{28A0092B-C50C-407E-A947-70E740481C1C}">
                <a14:useLocalDpi xmlns:a14="http://schemas.microsoft.com/office/drawing/2010/main" val="0"/>
              </a:ext>
            </a:extLst>
          </a:blip>
          <a:srcRect b="23320"/>
          <a:stretch>
            <a:fillRect/>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5586B75A-687E-405C-8A0B-8D00578BA2C3}" type="datetimeFigureOut">
              <a:rPr lang="en-US" smtClean="0"/>
              <a:t>9/11/2023</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4FAB73BC-B049-4115-A692-8D63A059BFB8}"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500" b="0" i="0" kern="1200">
          <a:solidFill>
            <a:schemeClr val="tx1"/>
          </a:solidFill>
          <a:latin typeface="+mj-lt"/>
          <a:ea typeface="+mj-ea"/>
          <a:cs typeface="+mj-cs"/>
        </a:defRPr>
      </a:lvl1pPr>
      <a:lvl2pPr marL="557530" indent="-21463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5pPr>
      <a:lvl6pPr marL="187960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baeldung.com/resilience4j"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58.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ctrTitle"/>
          </p:nvPr>
        </p:nvSpPr>
        <p:spPr>
          <a:xfrm>
            <a:off x="-1" y="655320"/>
            <a:ext cx="8837649" cy="1790700"/>
          </a:xfrm>
          <a:prstGeom prst="rect">
            <a:avLst/>
          </a:prstGeom>
          <a:noFill/>
          <a:ln>
            <a:noFill/>
          </a:ln>
        </p:spPr>
        <p:txBody>
          <a:bodyPr spcFirstLastPara="1" wrap="square" lIns="91425" tIns="91425" rIns="91425" bIns="91425" anchor="t" anchorCtr="0">
            <a:noAutofit/>
          </a:bodyPr>
          <a:lstStyle/>
          <a:p>
            <a:pPr lvl="0">
              <a:lnSpc>
                <a:spcPct val="100000"/>
              </a:lnSpc>
              <a:spcBef>
                <a:spcPts val="0"/>
              </a:spcBef>
              <a:buSzPts val="5200"/>
            </a:pPr>
            <a:r>
              <a:rPr lang="en-GB" sz="3200" b="1" dirty="0">
                <a:latin typeface="Times New Roman" panose="02020603050405020304" pitchFamily="18" charset="0"/>
                <a:ea typeface="Libre Baskerville"/>
                <a:cs typeface="Times New Roman" panose="02020603050405020304" pitchFamily="18" charset="0"/>
                <a:sym typeface="Libre Baskerville"/>
              </a:rPr>
              <a:t>Java SL KK - RLL Group 5</a:t>
            </a:r>
            <a:br>
              <a:rPr lang="en-GB" sz="3200" dirty="0">
                <a:latin typeface="Times New Roman" panose="02020603050405020304" pitchFamily="18" charset="0"/>
                <a:ea typeface="Libre Baskerville"/>
                <a:cs typeface="Times New Roman" panose="02020603050405020304" pitchFamily="18" charset="0"/>
                <a:sym typeface="Libre Baskerville"/>
              </a:rPr>
            </a:br>
            <a:br>
              <a:rPr lang="en-GB" sz="3200" dirty="0">
                <a:latin typeface="Times New Roman" panose="02020603050405020304" pitchFamily="18" charset="0"/>
                <a:ea typeface="Libre Baskerville"/>
                <a:cs typeface="Times New Roman" panose="02020603050405020304" pitchFamily="18" charset="0"/>
                <a:sym typeface="Libre Baskerville"/>
              </a:rPr>
            </a:br>
            <a:br>
              <a:rPr lang="en-GB" sz="3200" dirty="0">
                <a:latin typeface="Times New Roman" panose="02020603050405020304" pitchFamily="18" charset="0"/>
                <a:ea typeface="Libre Baskerville"/>
                <a:cs typeface="Times New Roman" panose="02020603050405020304" pitchFamily="18" charset="0"/>
                <a:sym typeface="Libre Baskerville"/>
              </a:rPr>
            </a:br>
            <a:br>
              <a:rPr lang="en-GB" sz="5000" dirty="0">
                <a:latin typeface="Times New Roman" panose="02020603050405020304" pitchFamily="18" charset="0"/>
                <a:ea typeface="Libre Baskerville"/>
                <a:cs typeface="Times New Roman" panose="02020603050405020304" pitchFamily="18" charset="0"/>
                <a:sym typeface="Libre Baskerville"/>
              </a:rPr>
            </a:br>
            <a:endParaRPr dirty="0">
              <a:latin typeface="Times New Roman" panose="02020603050405020304" pitchFamily="18" charset="0"/>
              <a:cs typeface="Times New Roman" panose="02020603050405020304" pitchFamily="18" charset="0"/>
            </a:endParaRPr>
          </a:p>
        </p:txBody>
      </p:sp>
      <p:sp>
        <p:nvSpPr>
          <p:cNvPr id="141" name="Google Shape;141;p26"/>
          <p:cNvSpPr txBox="1">
            <a:spLocks noGrp="1"/>
          </p:cNvSpPr>
          <p:nvPr>
            <p:ph type="subTitle" idx="1"/>
          </p:nvPr>
        </p:nvSpPr>
        <p:spPr>
          <a:xfrm>
            <a:off x="0" y="2773680"/>
            <a:ext cx="7286625" cy="1386840"/>
          </a:xfrm>
          <a:prstGeom prst="rect">
            <a:avLst/>
          </a:prstGeom>
          <a:noFill/>
          <a:ln>
            <a:noFill/>
          </a:ln>
        </p:spPr>
        <p:txBody>
          <a:bodyPr spcFirstLastPara="1" wrap="square" lIns="91425" tIns="91425" rIns="91425" bIns="91425" anchor="b" anchorCtr="0">
            <a:noAutofit/>
          </a:bodyPr>
          <a:lstStyle/>
          <a:p>
            <a:pPr lvl="0">
              <a:lnSpc>
                <a:spcPct val="100000"/>
              </a:lnSpc>
              <a:spcBef>
                <a:spcPts val="0"/>
              </a:spcBef>
              <a:buSzPts val="2800"/>
            </a:pPr>
            <a:r>
              <a:rPr lang="en-IN" sz="3200" dirty="0">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Project :</a:t>
            </a:r>
            <a:br>
              <a:rPr lang="en-IN" sz="3200" dirty="0">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br>
            <a:r>
              <a:rPr lang="en-IN" sz="3200" dirty="0">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Employee Payroll Management </a:t>
            </a:r>
            <a:endParaRPr sz="3200" dirty="0">
              <a:latin typeface="Times New Roman" panose="02020603050405020304" pitchFamily="18" charset="0"/>
              <a:ea typeface="Palatino Linotype" panose="02040502050505030304"/>
              <a:cs typeface="Times New Roman" panose="02020603050405020304" pitchFamily="18" charset="0"/>
              <a:sym typeface="Palatino Linotype" panose="02040502050505030304"/>
            </a:endParaRPr>
          </a:p>
        </p:txBody>
      </p:sp>
      <p:pic>
        <p:nvPicPr>
          <p:cNvPr id="3" name="Picture 2"/>
          <p:cNvPicPr>
            <a:picLocks noChangeAspect="1"/>
          </p:cNvPicPr>
          <p:nvPr/>
        </p:nvPicPr>
        <p:blipFill>
          <a:blip r:embed="rId3"/>
          <a:stretch>
            <a:fillRect/>
          </a:stretch>
        </p:blipFill>
        <p:spPr>
          <a:xfrm>
            <a:off x="8540115" y="4570986"/>
            <a:ext cx="603885" cy="572514"/>
          </a:xfrm>
          <a:prstGeom prst="rect">
            <a:avLst/>
          </a:prstGeom>
        </p:spPr>
      </p:pic>
      <p:pic>
        <p:nvPicPr>
          <p:cNvPr id="2050" name="Picture 2" descr="Freehand drawing image from Pictofigo for employ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19250"/>
            <a:ext cx="4265648"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551" y="490141"/>
            <a:ext cx="8586788" cy="4236244"/>
          </a:xfrm>
        </p:spPr>
        <p:txBody>
          <a:bodyPr/>
          <a:lstStyle/>
          <a:p>
            <a:pPr marL="0" indent="0">
              <a:buClr>
                <a:schemeClr val="tx1"/>
              </a:buClr>
              <a:buNone/>
            </a:pPr>
            <a:r>
              <a:rPr lang="en-IN" sz="2000" b="1" i="0" u="sng" dirty="0">
                <a:effectLst/>
                <a:latin typeface="Times New Roman" panose="02020603050405020304" pitchFamily="18" charset="0"/>
                <a:cs typeface="Times New Roman" panose="02020603050405020304" pitchFamily="18" charset="0"/>
              </a:rPr>
              <a:t>Spring Cloud – Netflix Eureka:</a:t>
            </a:r>
          </a:p>
          <a:p>
            <a:pPr marL="0" indent="0">
              <a:buClr>
                <a:schemeClr val="tx1"/>
              </a:buClr>
              <a:buNone/>
            </a:pPr>
            <a:endParaRPr lang="en-IN" b="1" dirty="0">
              <a:latin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IN" b="1" dirty="0">
                <a:cs typeface="Times New Roman" panose="02020603050405020304" pitchFamily="18" charset="0"/>
              </a:rPr>
              <a:t> </a:t>
            </a:r>
            <a:r>
              <a:rPr lang="en-US" b="1" i="0" dirty="0">
                <a:effectLst/>
                <a:cs typeface="Times New Roman" panose="02020603050405020304" pitchFamily="18" charset="0"/>
              </a:rPr>
              <a:t>Eureka is the Netflix Service Discovery Server and Client</a:t>
            </a:r>
            <a:r>
              <a:rPr lang="en-US" b="0" i="0" dirty="0">
                <a:effectLst/>
                <a:cs typeface="Times New Roman" panose="02020603050405020304" pitchFamily="18" charset="0"/>
              </a:rPr>
              <a:t>.</a:t>
            </a:r>
          </a:p>
          <a:p>
            <a:pPr>
              <a:buClr>
                <a:schemeClr val="tx1"/>
              </a:buClr>
              <a:buFont typeface="Wingdings" panose="05000000000000000000" pitchFamily="2" charset="2"/>
              <a:buChar char="Ø"/>
            </a:pPr>
            <a:r>
              <a:rPr lang="en-US" b="0" i="0" dirty="0">
                <a:effectLst/>
              </a:rPr>
              <a:t>Eureka is a service registry and discovery server that allows microservices to register themselves and discover other services within the same system.</a:t>
            </a:r>
            <a:endParaRPr lang="en-US" b="0" i="0" dirty="0">
              <a:effectLst/>
              <a:cs typeface="Times New Roman" panose="02020603050405020304" pitchFamily="18" charset="0"/>
            </a:endParaRPr>
          </a:p>
          <a:p>
            <a:pPr>
              <a:buClr>
                <a:schemeClr val="tx1"/>
              </a:buClr>
              <a:buFont typeface="Wingdings" panose="05000000000000000000" pitchFamily="2" charset="2"/>
              <a:buChar char="Ø"/>
            </a:pPr>
            <a:r>
              <a:rPr lang="en-IN" b="1" dirty="0">
                <a:cs typeface="Times New Roman" panose="02020603050405020304" pitchFamily="18" charset="0"/>
              </a:rPr>
              <a:t> </a:t>
            </a:r>
            <a:r>
              <a:rPr lang="en-US" b="0" i="0" dirty="0">
                <a:effectLst/>
                <a:cs typeface="Times New Roman" panose="02020603050405020304" pitchFamily="18" charset="0"/>
              </a:rPr>
              <a:t>The server can be configured and deployed to be highly functional, with each server copying the state of the registered services to the others.</a:t>
            </a:r>
          </a:p>
          <a:p>
            <a:pPr>
              <a:buClr>
                <a:schemeClr val="tx1"/>
              </a:buClr>
              <a:buFont typeface="Wingdings" panose="05000000000000000000" pitchFamily="2" charset="2"/>
              <a:buChar char="Ø"/>
            </a:pPr>
            <a:r>
              <a:rPr lang="en-US" b="0" i="0" dirty="0">
                <a:effectLst/>
              </a:rPr>
              <a:t>Eureka enables client-side load balancing, allowing services to locate and call other services without knowing their exact locations, improving system scalability.</a:t>
            </a:r>
            <a:r>
              <a:rPr lang="en-US" b="0" i="0" dirty="0">
                <a:effectLst/>
                <a:cs typeface="Times New Roman" panose="02020603050405020304" pitchFamily="18" charset="0"/>
              </a:rPr>
              <a:t> </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a:latin typeface="Times New Roman" panose="02020603050405020304" pitchFamily="18" charset="0"/>
                <a:cs typeface="Times New Roman" panose="02020603050405020304" pitchFamily="18" charset="0"/>
              </a:rPr>
              <a:t>Spring Feign: </a:t>
            </a:r>
            <a:br>
              <a:rPr lang="en-US" sz="2400" b="1" u="sng" dirty="0"/>
            </a:br>
            <a:r>
              <a:rPr lang="en-US" sz="2400" b="1" u="sng" dirty="0"/>
              <a:t>          </a:t>
            </a:r>
            <a:endParaRPr lang="en-IN" sz="2400" b="1" u="sng" dirty="0"/>
          </a:p>
        </p:txBody>
      </p:sp>
      <p:sp>
        <p:nvSpPr>
          <p:cNvPr id="3" name="Content Placeholder 2"/>
          <p:cNvSpPr>
            <a:spLocks noGrp="1"/>
          </p:cNvSpPr>
          <p:nvPr>
            <p:ph idx="1"/>
          </p:nvPr>
        </p:nvSpPr>
        <p:spPr/>
        <p:txBody>
          <a:bodyPr/>
          <a:lstStyle/>
          <a:p>
            <a:pPr>
              <a:buFont typeface="Wingdings" panose="05000000000000000000" charset="0"/>
              <a:buChar char="Ø"/>
            </a:pPr>
            <a:r>
              <a:rPr lang="en-IN" dirty="0">
                <a:sym typeface="+mn-ea"/>
              </a:rPr>
              <a:t>Declarative API Requests: Feign simplifies HTTP requests by defining them as Java interfaces with annotated methods.</a:t>
            </a:r>
            <a:endParaRPr lang="en-IN" dirty="0"/>
          </a:p>
          <a:p>
            <a:pPr>
              <a:buFont typeface="Wingdings" panose="05000000000000000000" charset="0"/>
              <a:buChar char="Ø"/>
            </a:pPr>
            <a:r>
              <a:rPr lang="en-IN" dirty="0">
                <a:sym typeface="+mn-ea"/>
              </a:rPr>
              <a:t>Integration with Service Discovery: Feign can seamlessly integrate with service discovery tools like Eureka or Consul.</a:t>
            </a:r>
            <a:endParaRPr lang="en-IN" dirty="0"/>
          </a:p>
          <a:p>
            <a:pPr>
              <a:buFont typeface="Wingdings" panose="05000000000000000000" charset="0"/>
              <a:buChar char="Ø"/>
            </a:pPr>
            <a:r>
              <a:rPr lang="en-IN" dirty="0">
                <a:sym typeface="+mn-ea"/>
              </a:rPr>
              <a:t>Load Balancing: It works with load balancing solutions (e.g., Ribbon) to evenly distribute requests among service instances.</a:t>
            </a:r>
            <a:endParaRPr lang="en-IN" dirty="0"/>
          </a:p>
          <a:p>
            <a:pPr>
              <a:buFont typeface="Wingdings" panose="05000000000000000000" charset="0"/>
              <a:buChar char="Ø"/>
            </a:pPr>
            <a:r>
              <a:rPr lang="en-IN" dirty="0">
                <a:sym typeface="+mn-ea"/>
              </a:rPr>
              <a:t>Fallback and Error Handling: Feign provides mechanisms for handling errors and defining fallback methods for graceful degradation in case of service failures.</a:t>
            </a:r>
            <a:endParaRPr lang="en-IN" dirty="0"/>
          </a:p>
          <a:p>
            <a:pPr>
              <a:buFont typeface="Wingdings" panose="05000000000000000000" charset="0"/>
              <a:buChar char="Ø"/>
            </a:pP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848" y="339538"/>
            <a:ext cx="7053542" cy="1050398"/>
          </a:xfrm>
        </p:spPr>
        <p:txBody>
          <a:bodyPr/>
          <a:lstStyle/>
          <a:p>
            <a:r>
              <a:rPr lang="en-US" sz="2400" b="1" u="sng" dirty="0">
                <a:latin typeface="Times New Roman" panose="02020603050405020304" pitchFamily="18" charset="0"/>
                <a:cs typeface="Times New Roman" panose="02020603050405020304" pitchFamily="18" charset="0"/>
              </a:rPr>
              <a:t>Resilience 4J: </a:t>
            </a:r>
            <a:br>
              <a:rPr lang="en-US" sz="2400" b="1" u="sng" dirty="0"/>
            </a:br>
            <a:r>
              <a:rPr lang="en-US" sz="2400" b="1" u="sng" dirty="0"/>
              <a:t>          </a:t>
            </a:r>
            <a:endParaRPr lang="en-IN" sz="2400" b="1" u="sng" dirty="0"/>
          </a:p>
        </p:txBody>
      </p:sp>
      <p:sp>
        <p:nvSpPr>
          <p:cNvPr id="3" name="Content Placeholder 2"/>
          <p:cNvSpPr>
            <a:spLocks noGrp="1"/>
          </p:cNvSpPr>
          <p:nvPr>
            <p:ph idx="1"/>
          </p:nvPr>
        </p:nvSpPr>
        <p:spPr/>
        <p:txBody>
          <a:bodyPr/>
          <a:lstStyle/>
          <a:p>
            <a:pPr>
              <a:buFont typeface="Wingdings" panose="05000000000000000000" charset="0"/>
              <a:buChar char="Ø"/>
            </a:pPr>
            <a:r>
              <a:rPr lang="en-US" dirty="0">
                <a:hlinkClick r:id="rId2"/>
              </a:rPr>
              <a:t>Resilience4j</a:t>
            </a:r>
            <a:r>
              <a:rPr lang="en-US" dirty="0"/>
              <a:t> is a lightweight fault tolerance library that provides a variety of fault tolerance and stability patterns to a web application.</a:t>
            </a:r>
          </a:p>
          <a:p>
            <a:pPr>
              <a:buFont typeface="Wingdings" panose="05000000000000000000" charset="0"/>
              <a:buChar char="Ø"/>
            </a:pPr>
            <a:r>
              <a:rPr lang="en-US" dirty="0"/>
              <a:t>Resilience4j provides higher-order functions (decorators) to enhance any functional interface, lambda expression or method reference with a Circuit Breaker, Rate Limiter, Retry or Bulkhead.</a:t>
            </a:r>
          </a:p>
          <a:p>
            <a:pPr>
              <a:buFont typeface="Wingdings" panose="05000000000000000000" charset="0"/>
              <a:buChar char="Ø"/>
            </a:pPr>
            <a:r>
              <a:rPr lang="en-US" dirty="0"/>
              <a:t>With Resilience4j you don't have to go all-in, you can pick what you need.</a:t>
            </a:r>
          </a:p>
          <a:p>
            <a:pPr>
              <a:buFont typeface="Wingdings" panose="05000000000000000000" charset="0"/>
              <a:buChar char="Ø"/>
            </a:pPr>
            <a:r>
              <a:rPr lang="en-US" dirty="0"/>
              <a:t>Resilience4j provides several core modules and add-on modules</a:t>
            </a:r>
          </a:p>
          <a:p>
            <a:pPr marL="0" indent="0">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a:latin typeface="Times New Roman" panose="02020603050405020304" pitchFamily="18" charset="0"/>
                <a:cs typeface="Times New Roman" panose="02020603050405020304" pitchFamily="18" charset="0"/>
              </a:rPr>
              <a:t>Spring Retry: </a:t>
            </a:r>
            <a:br>
              <a:rPr lang="en-US" sz="2400" b="1" u="sng" dirty="0"/>
            </a:br>
            <a:r>
              <a:rPr lang="en-US" sz="2400" b="1" u="sng" dirty="0"/>
              <a:t>          </a:t>
            </a:r>
            <a:endParaRPr lang="en-IN" sz="2400" b="1" u="sng"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charset="0"/>
              <a:buChar char="Ø"/>
            </a:pPr>
            <a:r>
              <a:rPr lang="en-US" dirty="0">
                <a:sym typeface="+mn-ea"/>
              </a:rPr>
              <a:t>Automated Retry: Resilience4j's Retry module automates retries for handling transient failures in microservices.</a:t>
            </a:r>
            <a:endParaRPr lang="en-US" dirty="0"/>
          </a:p>
          <a:p>
            <a:pPr>
              <a:buFont typeface="Wingdings" panose="05000000000000000000" charset="0"/>
              <a:buChar char="Ø"/>
            </a:pPr>
            <a:endParaRPr lang="en-US" dirty="0"/>
          </a:p>
          <a:p>
            <a:pPr>
              <a:buFont typeface="Wingdings" panose="05000000000000000000" charset="0"/>
              <a:buChar char="Ø"/>
            </a:pPr>
            <a:r>
              <a:rPr lang="en-US" dirty="0">
                <a:sym typeface="+mn-ea"/>
              </a:rPr>
              <a:t>Declarative or Programmatic: Retry behavior can be configured declaratively with annotations or programmatically in code.</a:t>
            </a:r>
            <a:endParaRPr lang="en-US" dirty="0"/>
          </a:p>
          <a:p>
            <a:pPr>
              <a:buFont typeface="Wingdings" panose="05000000000000000000" charset="0"/>
              <a:buChar char="Ø"/>
            </a:pPr>
            <a:endParaRPr lang="en-US" dirty="0"/>
          </a:p>
          <a:p>
            <a:pPr>
              <a:buFont typeface="Wingdings" panose="05000000000000000000" charset="0"/>
              <a:buChar char="Ø"/>
            </a:pPr>
            <a:r>
              <a:rPr lang="en-US" dirty="0">
                <a:sym typeface="+mn-ea"/>
              </a:rPr>
              <a:t>Exponential Backoff: It supports strategies like exponential backoff to reduce the load on failing services.</a:t>
            </a:r>
            <a:endParaRPr lang="en-US" dirty="0"/>
          </a:p>
          <a:p>
            <a:pPr>
              <a:buFont typeface="Wingdings" panose="05000000000000000000" charset="0"/>
              <a:buChar char="Ø"/>
            </a:pPr>
            <a:endParaRPr lang="en-US" dirty="0"/>
          </a:p>
          <a:p>
            <a:pPr>
              <a:buFont typeface="Wingdings" panose="05000000000000000000" charset="0"/>
              <a:buChar char="Ø"/>
            </a:pPr>
            <a:r>
              <a:rPr lang="en-US" dirty="0">
                <a:sym typeface="+mn-ea"/>
              </a:rPr>
              <a:t>Customizable Control: Highly customizable with options for defining retry count, intervals, and conditions for precise control over retry logic in microservices.</a:t>
            </a:r>
            <a:endParaRPr lang="en-US" dirty="0"/>
          </a:p>
          <a:p>
            <a:pPr>
              <a:buFont typeface="Wingdings" panose="05000000000000000000" charset="0"/>
              <a:buChar char="Ø"/>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84" y="489291"/>
            <a:ext cx="6623726" cy="1050398"/>
          </a:xfrm>
        </p:spPr>
        <p:txBody>
          <a:bodyPr/>
          <a:lstStyle/>
          <a:p>
            <a:r>
              <a:rPr lang="en-GB" altLang="en-US" sz="2400" u="sng" dirty="0">
                <a:latin typeface="Times New Roman" panose="02020603050405020304" pitchFamily="18" charset="0"/>
                <a:cs typeface="Times New Roman" panose="02020603050405020304" pitchFamily="18" charset="0"/>
                <a:sym typeface="+mn-ea"/>
              </a:rPr>
              <a:t>Sleuth:</a:t>
            </a:r>
            <a:endParaRPr lang="en-GB" alt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7500" lnSpcReduction="20000"/>
          </a:bodyPr>
          <a:lstStyle/>
          <a:p>
            <a:pPr>
              <a:buFont typeface="Wingdings" panose="05000000000000000000" charset="0"/>
              <a:buChar char="Ø"/>
            </a:pPr>
            <a:r>
              <a:rPr lang="en-GB" altLang="en-US">
                <a:sym typeface="+mn-ea"/>
              </a:rPr>
              <a:t>Distributed Tracing: Sleuth is a Java library for distributed tracing that helps monitor and analyze requests as they traverse through microservices.</a:t>
            </a:r>
            <a:endParaRPr lang="en-GB" altLang="en-US"/>
          </a:p>
          <a:p>
            <a:pPr>
              <a:buFont typeface="Wingdings" panose="05000000000000000000" charset="0"/>
              <a:buChar char="Ø"/>
            </a:pPr>
            <a:endParaRPr lang="en-GB" altLang="en-US"/>
          </a:p>
          <a:p>
            <a:pPr>
              <a:buFont typeface="Wingdings" panose="05000000000000000000" charset="0"/>
              <a:buChar char="Ø"/>
            </a:pPr>
            <a:r>
              <a:rPr lang="en-GB" altLang="en-US">
                <a:sym typeface="+mn-ea"/>
              </a:rPr>
              <a:t>Integration with Spring Cloud: It seamlessly integrates with Spring Cloud, making it easy to implement distributed tracing in Spring Boot-based microservices.</a:t>
            </a:r>
            <a:endParaRPr lang="en-GB" altLang="en-US"/>
          </a:p>
          <a:p>
            <a:pPr>
              <a:buFont typeface="Wingdings" panose="05000000000000000000" charset="0"/>
              <a:buChar char="Ø"/>
            </a:pPr>
            <a:endParaRPr lang="en-GB" altLang="en-US"/>
          </a:p>
          <a:p>
            <a:pPr>
              <a:buFont typeface="Wingdings" panose="05000000000000000000" charset="0"/>
              <a:buChar char="Ø"/>
            </a:pPr>
            <a:r>
              <a:rPr lang="en-GB" altLang="en-US">
                <a:sym typeface="+mn-ea"/>
              </a:rPr>
              <a:t>Unique Trace IDs: Sleuth generates and propagates unique trace and span IDs, allowing you to trace requests across multiple microservices and gather insights into performance bottlenecks.</a:t>
            </a:r>
            <a:endParaRPr lang="en-GB" altLang="en-US"/>
          </a:p>
          <a:p>
            <a:pPr>
              <a:buFont typeface="Wingdings" panose="05000000000000000000" charset="0"/>
              <a:buChar char="Ø"/>
            </a:pPr>
            <a:endParaRPr lang="en-GB" altLang="en-US"/>
          </a:p>
          <a:p>
            <a:pPr>
              <a:buFont typeface="Wingdings" panose="05000000000000000000" charset="0"/>
              <a:buChar char="Ø"/>
            </a:pPr>
            <a:r>
              <a:rPr lang="en-GB" altLang="en-US">
                <a:sym typeface="+mn-ea"/>
              </a:rPr>
              <a:t>Visualization and Analysis: The collected trace data can be visualized and analyzed with tools like Zipkin or Jaeger, helping you troubleshoot issues and optimize microservices' performance.</a:t>
            </a:r>
            <a:endParaRPr lang="en-GB" altLang="en-US"/>
          </a:p>
          <a:p>
            <a:pPr>
              <a:buFont typeface="Wingdings" panose="05000000000000000000" charset="0"/>
              <a:buChar char="Ø"/>
            </a:pPr>
            <a:endParaRPr lang="en-GB"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84" y="386951"/>
            <a:ext cx="7053542" cy="1050398"/>
          </a:xfrm>
        </p:spPr>
        <p:txBody>
          <a:bodyPr/>
          <a:lstStyle/>
          <a:p>
            <a:r>
              <a:rPr lang="en-GB" altLang="en-US" sz="2400" u="sng" dirty="0" err="1">
                <a:latin typeface="Times New Roman" panose="02020603050405020304" pitchFamily="18" charset="0"/>
                <a:cs typeface="Times New Roman" panose="02020603050405020304" pitchFamily="18" charset="0"/>
                <a:sym typeface="+mn-ea"/>
              </a:rPr>
              <a:t>Zipkin</a:t>
            </a:r>
            <a:r>
              <a:rPr lang="en-GB" altLang="en-US" sz="2400" u="sng" dirty="0">
                <a:latin typeface="Times New Roman" panose="02020603050405020304" pitchFamily="18" charset="0"/>
                <a:cs typeface="Times New Roman" panose="02020603050405020304" pitchFamily="18" charset="0"/>
                <a:sym typeface="+mn-ea"/>
              </a:rPr>
              <a:t>:</a:t>
            </a:r>
            <a:endParaRPr lang="en-GB" alt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a:bodyPr>
          <a:lstStyle/>
          <a:p>
            <a:pPr>
              <a:buFont typeface="Wingdings" panose="05000000000000000000" charset="0"/>
              <a:buChar char="Ø"/>
            </a:pPr>
            <a:r>
              <a:rPr lang="en-GB" altLang="en-US">
                <a:sym typeface="+mn-ea"/>
              </a:rPr>
              <a:t>Distributed Tracing Tool: Zipkin is an open-source distributed tracing system that helps monitor and troubleshoot microservices-based applications.</a:t>
            </a:r>
            <a:endParaRPr lang="en-GB" altLang="en-US"/>
          </a:p>
          <a:p>
            <a:pPr>
              <a:buFont typeface="Wingdings" panose="05000000000000000000" charset="0"/>
              <a:buChar char="Ø"/>
            </a:pPr>
            <a:endParaRPr lang="en-GB" altLang="en-US"/>
          </a:p>
          <a:p>
            <a:pPr>
              <a:buFont typeface="Wingdings" panose="05000000000000000000" charset="0"/>
              <a:buChar char="Ø"/>
            </a:pPr>
            <a:r>
              <a:rPr lang="en-GB" altLang="en-US">
                <a:sym typeface="+mn-ea"/>
              </a:rPr>
              <a:t>Trace Collection and Visualization: Zipkin collects trace data generated by services and provides a visual representation of request flow, helping developers identify performance bottlenecks.</a:t>
            </a:r>
            <a:endParaRPr lang="en-GB" altLang="en-US"/>
          </a:p>
          <a:p>
            <a:pPr>
              <a:buFont typeface="Wingdings" panose="05000000000000000000" charset="0"/>
              <a:buChar char="Ø"/>
            </a:pPr>
            <a:endParaRPr lang="en-GB" altLang="en-US"/>
          </a:p>
          <a:p>
            <a:pPr>
              <a:buFont typeface="Wingdings" panose="05000000000000000000" charset="0"/>
              <a:buChar char="Ø"/>
            </a:pPr>
            <a:endParaRPr lang="en-GB" altLang="en-US"/>
          </a:p>
          <a:p>
            <a:pPr>
              <a:buFont typeface="Wingdings" panose="05000000000000000000" charset="0"/>
              <a:buChar char="Ø"/>
            </a:pPr>
            <a:r>
              <a:rPr lang="en-GB" altLang="en-US">
                <a:sym typeface="+mn-ea"/>
              </a:rPr>
              <a:t>Integration with Other Tools: Zipkin can integrate with other observability and monitoring tools, allowing you to correlate trace data with metrics and logs for comprehensive insights into your microservices ecosystem.</a:t>
            </a:r>
            <a:endParaRPr lang="en-GB" altLang="en-US"/>
          </a:p>
          <a:p>
            <a:pPr>
              <a:buFont typeface="Wingdings" panose="05000000000000000000" charset="0"/>
              <a:buChar char="Ø"/>
            </a:pPr>
            <a:endParaRPr lang="en-GB"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71"/>
          <p:cNvSpPr txBox="1">
            <a:spLocks noGrp="1"/>
          </p:cNvSpPr>
          <p:nvPr>
            <p:ph type="title"/>
          </p:nvPr>
        </p:nvSpPr>
        <p:spPr>
          <a:xfrm>
            <a:off x="765082" y="238987"/>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tx1">
                    <a:lumMod val="65000"/>
                    <a:lumOff val="35000"/>
                  </a:schemeClr>
                </a:solidFill>
                <a:latin typeface="Garamond" panose="02020404030301010803" pitchFamily="18" charset="0"/>
                <a:ea typeface="Times New Roman" panose="02020603050405020304"/>
                <a:cs typeface="Times New Roman" panose="02020603050405020304"/>
                <a:sym typeface="Times New Roman" panose="02020603050405020304"/>
              </a:rPr>
              <a:t>Employee Dashboard</a:t>
            </a:r>
            <a:endParaRPr dirty="0">
              <a:solidFill>
                <a:schemeClr val="tx1">
                  <a:lumMod val="65000"/>
                  <a:lumOff val="35000"/>
                </a:schemeClr>
              </a:solidFill>
              <a:latin typeface="Garamond" panose="02020404030301010803" pitchFamily="18" charset="0"/>
              <a:ea typeface="Times New Roman" panose="02020603050405020304"/>
              <a:cs typeface="Times New Roman" panose="02020603050405020304"/>
              <a:sym typeface="Times New Roman" panose="02020603050405020304"/>
            </a:endParaRPr>
          </a:p>
        </p:txBody>
      </p:sp>
      <p:sp>
        <p:nvSpPr>
          <p:cNvPr id="1783" name="Google Shape;1783;p71"/>
          <p:cNvSpPr txBox="1"/>
          <p:nvPr/>
        </p:nvSpPr>
        <p:spPr>
          <a:xfrm>
            <a:off x="2658139" y="954765"/>
            <a:ext cx="6060558" cy="3754844"/>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Font typeface="Arial" panose="020B0604020202020204" pitchFamily="34" charset="0"/>
              <a:buChar char="•"/>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After successful login of employee, there will be a dashboard with 5 main components that can perform respective functionality. </a:t>
            </a:r>
          </a:p>
          <a:p>
            <a:pPr marL="457200" lvl="0" indent="-330200" algn="l" rtl="0">
              <a:lnSpc>
                <a:spcPct val="150000"/>
              </a:lnSpc>
              <a:spcBef>
                <a:spcPts val="0"/>
              </a:spcBef>
              <a:spcAft>
                <a:spcPts val="0"/>
              </a:spcAft>
              <a:buSzPts val="1600"/>
              <a:buFont typeface="Arial" panose="020B0604020202020204" pitchFamily="34" charset="0"/>
              <a:buChar char="•"/>
            </a:pPr>
            <a:endParaRPr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endParaRPr>
          </a:p>
          <a:p>
            <a:pPr marL="1371600" lvl="2" indent="-330200">
              <a:lnSpc>
                <a:spcPct val="150000"/>
              </a:lnSpc>
              <a:buSzPts val="1600"/>
              <a:buFont typeface="Arial" panose="020B0604020202020204" pitchFamily="34" charset="0"/>
              <a:buChar char="•"/>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They are:</a:t>
            </a:r>
            <a:endParaRPr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endParaRPr>
          </a:p>
          <a:p>
            <a:pPr marL="2286000" lvl="4" indent="-330200">
              <a:lnSpc>
                <a:spcPct val="150000"/>
              </a:lnSpc>
              <a:buClr>
                <a:schemeClr val="accent1"/>
              </a:buClr>
              <a:buSzPts val="1600"/>
              <a:buFont typeface="Wingdings" panose="05000000000000000000" pitchFamily="2" charset="2"/>
              <a:buChar char="ü"/>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Salary details</a:t>
            </a:r>
          </a:p>
          <a:p>
            <a:pPr marL="2286000" lvl="4" indent="-330200">
              <a:lnSpc>
                <a:spcPct val="150000"/>
              </a:lnSpc>
              <a:buClr>
                <a:schemeClr val="accent1"/>
              </a:buClr>
              <a:buSzPts val="1600"/>
              <a:buFont typeface="Wingdings" panose="05000000000000000000" pitchFamily="2" charset="2"/>
              <a:buChar char="ü"/>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Attendance</a:t>
            </a:r>
          </a:p>
          <a:p>
            <a:pPr marL="2286000" lvl="4" indent="-330200">
              <a:lnSpc>
                <a:spcPct val="150000"/>
              </a:lnSpc>
              <a:buClr>
                <a:schemeClr val="accent1"/>
              </a:buClr>
              <a:buSzPts val="1600"/>
              <a:buFont typeface="Wingdings" panose="05000000000000000000" pitchFamily="2" charset="2"/>
              <a:buChar char="ü"/>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Timesheet</a:t>
            </a:r>
          </a:p>
          <a:p>
            <a:pPr marL="2286000" lvl="4" indent="-330200">
              <a:lnSpc>
                <a:spcPct val="150000"/>
              </a:lnSpc>
              <a:buClr>
                <a:schemeClr val="accent1"/>
              </a:buClr>
              <a:buSzPts val="1600"/>
              <a:buFont typeface="Wingdings" panose="05000000000000000000" pitchFamily="2" charset="2"/>
              <a:buChar char="ü"/>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Schedule</a:t>
            </a:r>
          </a:p>
          <a:p>
            <a:pPr marL="2286000" lvl="4" indent="-330200">
              <a:lnSpc>
                <a:spcPct val="150000"/>
              </a:lnSpc>
              <a:buClr>
                <a:schemeClr val="accent1"/>
              </a:buClr>
              <a:buSzPts val="1600"/>
              <a:buFont typeface="Wingdings" panose="05000000000000000000" pitchFamily="2" charset="2"/>
              <a:buChar char="ü"/>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Leave</a:t>
            </a:r>
            <a:endParaRPr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p:cNvPicPr>
            <a:picLocks noChangeAspect="1"/>
          </p:cNvPicPr>
          <p:nvPr/>
        </p:nvPicPr>
        <p:blipFill>
          <a:blip r:embed="rId3"/>
          <a:stretch>
            <a:fillRect/>
          </a:stretch>
        </p:blipFill>
        <p:spPr>
          <a:xfrm>
            <a:off x="8563304" y="4565963"/>
            <a:ext cx="603556" cy="573074"/>
          </a:xfrm>
          <a:prstGeom prst="rect">
            <a:avLst/>
          </a:prstGeom>
        </p:spPr>
      </p:pic>
      <p:pic>
        <p:nvPicPr>
          <p:cNvPr id="6" name="Picture 5"/>
          <p:cNvPicPr>
            <a:picLocks noChangeAspect="1"/>
          </p:cNvPicPr>
          <p:nvPr/>
        </p:nvPicPr>
        <p:blipFill>
          <a:blip r:embed="rId4"/>
          <a:stretch>
            <a:fillRect/>
          </a:stretch>
        </p:blipFill>
        <p:spPr>
          <a:xfrm>
            <a:off x="-354302" y="1636800"/>
            <a:ext cx="4221863" cy="307280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tx1">
                    <a:lumMod val="65000"/>
                    <a:lumOff val="35000"/>
                  </a:schemeClr>
                </a:solidFill>
                <a:latin typeface="Garamond" panose="02020404030301010803" pitchFamily="18" charset="0"/>
                <a:ea typeface="Times New Roman" panose="02020603050405020304"/>
                <a:cs typeface="Times New Roman" panose="02020603050405020304"/>
                <a:sym typeface="Times New Roman" panose="02020603050405020304"/>
              </a:rPr>
              <a:t>Admin Dashboard</a:t>
            </a:r>
            <a:endParaRPr dirty="0">
              <a:solidFill>
                <a:schemeClr val="tx1">
                  <a:lumMod val="65000"/>
                  <a:lumOff val="35000"/>
                </a:schemeClr>
              </a:solidFill>
              <a:latin typeface="Garamond" panose="02020404030301010803" pitchFamily="18" charset="0"/>
              <a:ea typeface="Times New Roman" panose="02020603050405020304"/>
              <a:cs typeface="Times New Roman" panose="02020603050405020304"/>
              <a:sym typeface="Times New Roman" panose="02020603050405020304"/>
            </a:endParaRPr>
          </a:p>
        </p:txBody>
      </p:sp>
      <p:sp>
        <p:nvSpPr>
          <p:cNvPr id="1597" name="Google Shape;1597;p40"/>
          <p:cNvSpPr txBox="1"/>
          <p:nvPr/>
        </p:nvSpPr>
        <p:spPr>
          <a:xfrm>
            <a:off x="1924494" y="1064100"/>
            <a:ext cx="5947694" cy="3314700"/>
          </a:xfrm>
          <a:prstGeom prst="rect">
            <a:avLst/>
          </a:prstGeom>
          <a:noFill/>
          <a:ln>
            <a:noFill/>
          </a:ln>
        </p:spPr>
        <p:txBody>
          <a:bodyPr spcFirstLastPara="1" wrap="square" lIns="91425" tIns="91425" rIns="91425" bIns="91425" anchor="ctr" anchorCtr="0">
            <a:noAutofit/>
          </a:bodyPr>
          <a:lstStyle/>
          <a:p>
            <a:pPr lvl="2">
              <a:lnSpc>
                <a:spcPct val="150000"/>
              </a:lnSpc>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In the admin dashboard, there are 6 components which                        perform respective functionality,they are:</a:t>
            </a:r>
          </a:p>
          <a:p>
            <a:pPr marL="2571750" lvl="5" indent="-285750">
              <a:lnSpc>
                <a:spcPct val="150000"/>
              </a:lnSpc>
              <a:buFont typeface="Wingdings" panose="05000000000000000000" pitchFamily="2" charset="2"/>
              <a:buChar char="ü"/>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Add new employee</a:t>
            </a:r>
          </a:p>
          <a:p>
            <a:pPr marL="2571750" lvl="5" indent="-285750">
              <a:lnSpc>
                <a:spcPct val="150000"/>
              </a:lnSpc>
              <a:buFont typeface="Wingdings" panose="05000000000000000000" pitchFamily="2" charset="2"/>
              <a:buChar char="ü"/>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Attendance list</a:t>
            </a:r>
          </a:p>
          <a:p>
            <a:pPr marL="2571750" lvl="5" indent="-285750">
              <a:lnSpc>
                <a:spcPct val="150000"/>
              </a:lnSpc>
              <a:buFont typeface="Wingdings" panose="05000000000000000000" pitchFamily="2" charset="2"/>
              <a:buChar char="ü"/>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Timesheet list</a:t>
            </a:r>
          </a:p>
          <a:p>
            <a:pPr marL="2571750" lvl="5" indent="-285750">
              <a:lnSpc>
                <a:spcPct val="150000"/>
              </a:lnSpc>
              <a:buFont typeface="Wingdings" panose="05000000000000000000" pitchFamily="2" charset="2"/>
              <a:buChar char="ü"/>
            </a:pPr>
            <a:r>
              <a:rPr lang="en-IN"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Work schedule list</a:t>
            </a:r>
          </a:p>
          <a:p>
            <a:pPr marL="2571750" lvl="5" indent="-285750">
              <a:lnSpc>
                <a:spcPct val="150000"/>
              </a:lnSpc>
              <a:buFont typeface="Wingdings" panose="05000000000000000000" pitchFamily="2" charset="2"/>
              <a:buChar char="ü"/>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L</a:t>
            </a:r>
            <a:r>
              <a:rPr lang="en-IN"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eave list</a:t>
            </a:r>
          </a:p>
          <a:p>
            <a:pPr marL="2571750" lvl="5" indent="-285750">
              <a:lnSpc>
                <a:spcPct val="150000"/>
              </a:lnSpc>
              <a:buFont typeface="Wingdings" panose="05000000000000000000" pitchFamily="2" charset="2"/>
              <a:buChar char="ü"/>
            </a:pPr>
            <a:r>
              <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S</a:t>
            </a:r>
            <a:r>
              <a:rPr lang="en-IN"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alary list</a:t>
            </a:r>
            <a:endParaRPr lang="en-GB"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3"/>
          <a:stretch>
            <a:fillRect/>
          </a:stretch>
        </p:blipFill>
        <p:spPr>
          <a:xfrm>
            <a:off x="8563304" y="4565963"/>
            <a:ext cx="603556" cy="573074"/>
          </a:xfrm>
          <a:prstGeom prst="rect">
            <a:avLst/>
          </a:prstGeom>
        </p:spPr>
      </p:pic>
      <p:pic>
        <p:nvPicPr>
          <p:cNvPr id="3" name="Picture 2"/>
          <p:cNvPicPr>
            <a:picLocks noChangeAspect="1"/>
          </p:cNvPicPr>
          <p:nvPr/>
        </p:nvPicPr>
        <p:blipFill>
          <a:blip r:embed="rId4"/>
          <a:stretch>
            <a:fillRect/>
          </a:stretch>
        </p:blipFill>
        <p:spPr>
          <a:xfrm>
            <a:off x="-179425" y="998131"/>
            <a:ext cx="3147237" cy="314723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2"/>
          <p:cNvSpPr txBox="1">
            <a:spLocks noGrp="1"/>
          </p:cNvSpPr>
          <p:nvPr>
            <p:ph type="title"/>
          </p:nvPr>
        </p:nvSpPr>
        <p:spPr>
          <a:xfrm>
            <a:off x="765082" y="347467"/>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GB" dirty="0">
                <a:solidFill>
                  <a:schemeClr val="tx1">
                    <a:lumMod val="65000"/>
                    <a:lumOff val="35000"/>
                  </a:schemeClr>
                </a:solidFill>
                <a:latin typeface="Garamond" panose="02020404030301010803" pitchFamily="18" charset="0"/>
                <a:ea typeface="Times New Roman" panose="02020603050405020304"/>
                <a:cs typeface="Times New Roman" panose="02020603050405020304"/>
                <a:sym typeface="Times New Roman" panose="02020603050405020304"/>
              </a:rPr>
              <a:t>Employee Management System</a:t>
            </a:r>
            <a:endParaRPr dirty="0">
              <a:solidFill>
                <a:schemeClr val="tx1">
                  <a:lumMod val="65000"/>
                  <a:lumOff val="35000"/>
                </a:schemeClr>
              </a:solidFill>
              <a:latin typeface="Garamond" panose="02020404030301010803" pitchFamily="18" charset="0"/>
              <a:ea typeface="Times New Roman" panose="02020603050405020304"/>
              <a:cs typeface="Times New Roman" panose="02020603050405020304"/>
              <a:sym typeface="Times New Roman" panose="02020603050405020304"/>
            </a:endParaRPr>
          </a:p>
        </p:txBody>
      </p:sp>
      <p:sp>
        <p:nvSpPr>
          <p:cNvPr id="1609" name="Google Shape;1609;p42"/>
          <p:cNvSpPr txBox="1">
            <a:spLocks noGrp="1"/>
          </p:cNvSpPr>
          <p:nvPr>
            <p:ph type="body" idx="1"/>
          </p:nvPr>
        </p:nvSpPr>
        <p:spPr>
          <a:xfrm>
            <a:off x="3242929" y="1411112"/>
            <a:ext cx="3541693" cy="2167468"/>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GB" sz="1600" dirty="0">
                <a:latin typeface="Times New Roman" panose="02020603050405020304"/>
                <a:ea typeface="Times New Roman" panose="02020603050405020304"/>
                <a:cs typeface="Times New Roman" panose="02020603050405020304"/>
                <a:sym typeface="Times New Roman" panose="02020603050405020304"/>
              </a:rPr>
              <a:t>Add Employee</a:t>
            </a:r>
          </a:p>
          <a:p>
            <a:pPr marL="0" lvl="0" indent="0">
              <a:buNone/>
            </a:pPr>
            <a:r>
              <a:rPr lang="en-GB" sz="1600" dirty="0">
                <a:latin typeface="Times New Roman" panose="02020603050405020304"/>
                <a:ea typeface="Times New Roman" panose="02020603050405020304"/>
                <a:cs typeface="Times New Roman" panose="02020603050405020304"/>
                <a:sym typeface="Times New Roman" panose="02020603050405020304"/>
              </a:rPr>
              <a:t>	</a:t>
            </a:r>
          </a:p>
          <a:p>
            <a:pPr marL="285750" lvl="0" indent="-285750">
              <a:buFont typeface="Arial" panose="020B0604020202020204" pitchFamily="34" charset="0"/>
              <a:buChar char="•"/>
            </a:pPr>
            <a:endParaRPr lang="en-GB" sz="1600" dirty="0">
              <a:latin typeface="Times New Roman" panose="02020603050405020304"/>
              <a:ea typeface="Times New Roman" panose="02020603050405020304"/>
              <a:cs typeface="Times New Roman" panose="02020603050405020304"/>
              <a:sym typeface="Times New Roman" panose="02020603050405020304"/>
            </a:endParaRPr>
          </a:p>
          <a:p>
            <a:pPr marL="285750" lvl="0" indent="-285750">
              <a:buFont typeface="Arial" panose="020B0604020202020204" pitchFamily="34" charset="0"/>
              <a:buChar char="•"/>
            </a:pPr>
            <a:r>
              <a:rPr lang="en-GB" sz="1600" dirty="0">
                <a:latin typeface="Times New Roman" panose="02020603050405020304"/>
                <a:ea typeface="Times New Roman" panose="02020603050405020304"/>
                <a:cs typeface="Times New Roman" panose="02020603050405020304"/>
                <a:sym typeface="Times New Roman" panose="02020603050405020304"/>
              </a:rPr>
              <a:t>Update Employee</a:t>
            </a:r>
          </a:p>
          <a:p>
            <a:pPr marL="0" lvl="0" indent="0">
              <a:buNone/>
            </a:pPr>
            <a:endParaRPr lang="en-GB" sz="1600" dirty="0">
              <a:latin typeface="Times New Roman" panose="02020603050405020304"/>
              <a:ea typeface="Times New Roman" panose="02020603050405020304"/>
              <a:cs typeface="Times New Roman" panose="02020603050405020304"/>
              <a:sym typeface="Times New Roman" panose="02020603050405020304"/>
            </a:endParaRPr>
          </a:p>
          <a:p>
            <a:pPr marL="127000" lvl="0" indent="0">
              <a:buClr>
                <a:schemeClr val="dk1"/>
              </a:buClr>
              <a:buSzPts val="1600"/>
              <a:buNone/>
            </a:pPr>
            <a:r>
              <a:rPr lang="en-GB" sz="1600" dirty="0">
                <a:latin typeface="Times New Roman" panose="02020603050405020304"/>
                <a:ea typeface="Times New Roman" panose="02020603050405020304"/>
                <a:cs typeface="Times New Roman" panose="02020603050405020304"/>
                <a:sym typeface="Times New Roman" panose="02020603050405020304"/>
              </a:rPr>
              <a:t>	</a:t>
            </a:r>
          </a:p>
          <a:p>
            <a:pPr marL="285750" lvl="0" indent="-285750">
              <a:buFont typeface="Arial" panose="020B0604020202020204" pitchFamily="34" charset="0"/>
              <a:buChar char="•"/>
            </a:pPr>
            <a:r>
              <a:rPr lang="en-GB" sz="1600" dirty="0">
                <a:latin typeface="Times New Roman" panose="02020603050405020304"/>
                <a:ea typeface="Times New Roman" panose="02020603050405020304"/>
                <a:cs typeface="Times New Roman" panose="02020603050405020304"/>
                <a:sym typeface="Times New Roman" panose="02020603050405020304"/>
              </a:rPr>
              <a:t>Delete Employee</a:t>
            </a:r>
          </a:p>
          <a:p>
            <a:pPr marL="0" lvl="0" indent="0" algn="just">
              <a:buNone/>
            </a:pPr>
            <a:endParaRPr lang="en-GB" sz="1600" b="1" i="1" u="sng" dirty="0">
              <a:latin typeface="Times New Roman" panose="02020603050405020304"/>
              <a:ea typeface="Times New Roman" panose="02020603050405020304"/>
              <a:cs typeface="Times New Roman" panose="02020603050405020304"/>
              <a:sym typeface="Times New Roman" panose="02020603050405020304"/>
            </a:endParaRPr>
          </a:p>
          <a:p>
            <a:pPr marL="127000" lvl="0" indent="0" algn="just">
              <a:buClr>
                <a:schemeClr val="dk1"/>
              </a:buClr>
              <a:buSzPts val="1600"/>
              <a:buNone/>
            </a:pPr>
            <a:r>
              <a:rPr lang="en-GB" sz="1600" dirty="0">
                <a:latin typeface="Times New Roman" panose="02020603050405020304"/>
                <a:ea typeface="Times New Roman" panose="02020603050405020304"/>
                <a:cs typeface="Times New Roman" panose="02020603050405020304"/>
                <a:sym typeface="Times New Roman" panose="02020603050405020304"/>
              </a:rPr>
              <a:t>	</a:t>
            </a:r>
            <a:endParaRPr lang="en-GB" sz="1600" b="1" i="1" u="sng" dirty="0">
              <a:highlight>
                <a:srgbClr val="F7F9FB"/>
              </a:highlight>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3"/>
          <a:stretch>
            <a:fillRect/>
          </a:stretch>
        </p:blipFill>
        <p:spPr>
          <a:xfrm>
            <a:off x="8563304" y="4565963"/>
            <a:ext cx="603556" cy="573074"/>
          </a:xfrm>
          <a:prstGeom prst="rect">
            <a:avLst/>
          </a:prstGeom>
        </p:spPr>
      </p:pic>
      <p:pic>
        <p:nvPicPr>
          <p:cNvPr id="7170" name="Picture 2" descr="Rest-Assured with Cucumber: Using BDD for Web Services Automatio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76238"/>
            <a:ext cx="7315200" cy="4391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2394"/>
            <a:ext cx="7053542" cy="1882354"/>
          </a:xfrm>
        </p:spPr>
        <p:txBody>
          <a:bodyPr/>
          <a:lstStyle/>
          <a:p>
            <a:pPr lvl="0">
              <a:lnSpc>
                <a:spcPct val="107000"/>
              </a:lnSpc>
            </a:pPr>
            <a:r>
              <a:rPr lang="en-US" sz="1400" dirty="0"/>
              <a:t>Naveen </a:t>
            </a:r>
            <a:r>
              <a:rPr lang="en-US" sz="1200" dirty="0"/>
              <a:t>: Admin Registration Server</a:t>
            </a:r>
            <a:br>
              <a:rPr lang="en-US" sz="1200" dirty="0"/>
            </a:br>
            <a:br>
              <a:rPr lang="en-US" sz="1200" dirty="0"/>
            </a:br>
            <a:r>
              <a:rPr lang="en-US" sz="1200" dirty="0"/>
              <a:t>1. Admin Registration </a:t>
            </a:r>
            <a:r>
              <a:rPr lang="en-US" sz="1200" dirty="0" err="1"/>
              <a:t>Config</a:t>
            </a:r>
            <a:r>
              <a:rPr lang="en-US" sz="1200" dirty="0"/>
              <a:t> Server.</a:t>
            </a:r>
            <a:br>
              <a:rPr lang="en-US" sz="1200" dirty="0"/>
            </a:br>
            <a:r>
              <a:rPr lang="en-US" sz="1200" dirty="0"/>
              <a:t>2. Admin Registration Eureka Server.</a:t>
            </a:r>
            <a:br>
              <a:rPr lang="en-US" sz="1200" dirty="0"/>
            </a:br>
            <a:r>
              <a:rPr lang="en-US" sz="1200" dirty="0"/>
              <a:t>3. Admin Registration </a:t>
            </a:r>
            <a:r>
              <a:rPr lang="en-US" sz="1200" dirty="0" err="1"/>
              <a:t>Feign,Resilience</a:t>
            </a:r>
            <a:r>
              <a:rPr lang="en-US" sz="1200" dirty="0"/>
              <a:t> 4J,Retry</a:t>
            </a:r>
            <a:br>
              <a:rPr lang="en-US" sz="1200" dirty="0"/>
            </a:br>
            <a:r>
              <a:rPr lang="en-US" sz="1200" dirty="0"/>
              <a:t>4. Admin Registration Service.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1200" dirty="0"/>
          </a:p>
        </p:txBody>
      </p:sp>
      <p:pic>
        <p:nvPicPr>
          <p:cNvPr id="3" name="Picture 2"/>
          <p:cNvPicPr>
            <a:picLocks noChangeAspect="1"/>
          </p:cNvPicPr>
          <p:nvPr/>
        </p:nvPicPr>
        <p:blipFill>
          <a:blip r:embed="rId2"/>
          <a:stretch>
            <a:fillRect/>
          </a:stretch>
        </p:blipFill>
        <p:spPr>
          <a:xfrm>
            <a:off x="128587" y="2085975"/>
            <a:ext cx="8801101" cy="27251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7"/>
          <p:cNvSpPr txBox="1">
            <a:spLocks noGrp="1"/>
          </p:cNvSpPr>
          <p:nvPr>
            <p:ph type="title"/>
          </p:nvPr>
        </p:nvSpPr>
        <p:spPr>
          <a:xfrm>
            <a:off x="2021626" y="155315"/>
            <a:ext cx="663412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GB" dirty="0">
                <a:solidFill>
                  <a:schemeClr val="tx1">
                    <a:lumMod val="65000"/>
                    <a:lumOff val="35000"/>
                  </a:schemeClr>
                </a:solidFill>
                <a:latin typeface="Garamond" panose="02020404030301010803"/>
                <a:ea typeface="Garamond" panose="02020404030301010803"/>
                <a:cs typeface="Garamond" panose="02020404030301010803"/>
                <a:sym typeface="Garamond" panose="02020404030301010803"/>
              </a:rPr>
              <a:t>Group 5 :  Team members</a:t>
            </a:r>
            <a:endParaRPr dirty="0">
              <a:solidFill>
                <a:schemeClr val="tx1">
                  <a:lumMod val="65000"/>
                  <a:lumOff val="35000"/>
                </a:schemeClr>
              </a:solidFill>
              <a:latin typeface="Garamond" panose="02020404030301010803"/>
              <a:ea typeface="Garamond" panose="02020404030301010803"/>
              <a:cs typeface="Garamond" panose="02020404030301010803"/>
              <a:sym typeface="Garamond" panose="02020404030301010803"/>
            </a:endParaRPr>
          </a:p>
        </p:txBody>
      </p:sp>
      <p:sp>
        <p:nvSpPr>
          <p:cNvPr id="408" name="Google Shape;408;p27"/>
          <p:cNvSpPr txBox="1">
            <a:spLocks noGrp="1"/>
          </p:cNvSpPr>
          <p:nvPr>
            <p:ph type="body" idx="1"/>
          </p:nvPr>
        </p:nvSpPr>
        <p:spPr>
          <a:xfrm>
            <a:off x="622000" y="1364820"/>
            <a:ext cx="7784700" cy="3495300"/>
          </a:xfrm>
          <a:prstGeom prst="rect">
            <a:avLst/>
          </a:prstGeom>
          <a:noFill/>
          <a:ln>
            <a:noFill/>
          </a:ln>
        </p:spPr>
        <p:txBody>
          <a:bodyPr spcFirstLastPara="1" wrap="square" lIns="91425" tIns="91425" rIns="91425" bIns="91425" anchor="t" anchorCtr="0">
            <a:noAutofit/>
          </a:bodyPr>
          <a:lstStyle/>
          <a:p>
            <a:pPr marL="457200" lvl="0" indent="-342900" algn="l" rtl="0">
              <a:lnSpc>
                <a:spcPct val="88000"/>
              </a:lnSpc>
              <a:spcBef>
                <a:spcPts val="0"/>
              </a:spcBef>
              <a:spcAft>
                <a:spcPts val="0"/>
              </a:spcAft>
              <a:buClr>
                <a:srgbClr val="252424"/>
              </a:buClr>
              <a:buSzPts val="1800"/>
              <a:buFont typeface="Times New Roman" panose="02020603050405020304"/>
              <a:buChar char="●"/>
            </a:pPr>
            <a:endParaRPr sz="1800" dirty="0">
              <a:solidFill>
                <a:srgbClr val="252424"/>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88000"/>
              </a:lnSpc>
              <a:spcBef>
                <a:spcPts val="400"/>
              </a:spcBef>
              <a:spcAft>
                <a:spcPts val="400"/>
              </a:spcAft>
              <a:buNone/>
            </a:pPr>
            <a:endParaRPr sz="1050" b="1" dirty="0">
              <a:solidFill>
                <a:srgbClr val="252424"/>
              </a:solidFill>
              <a:highlight>
                <a:srgbClr val="FFFFFF"/>
              </a:highlight>
              <a:latin typeface="Roboto" panose="02000000000000000000"/>
              <a:ea typeface="Roboto" panose="02000000000000000000"/>
              <a:cs typeface="Roboto" panose="02000000000000000000"/>
              <a:sym typeface="Roboto" panose="02000000000000000000"/>
            </a:endParaRPr>
          </a:p>
        </p:txBody>
      </p:sp>
      <p:pic>
        <p:nvPicPr>
          <p:cNvPr id="2" name="Picture 1"/>
          <p:cNvPicPr>
            <a:picLocks noChangeAspect="1"/>
          </p:cNvPicPr>
          <p:nvPr/>
        </p:nvPicPr>
        <p:blipFill>
          <a:blip r:embed="rId3"/>
          <a:stretch>
            <a:fillRect/>
          </a:stretch>
        </p:blipFill>
        <p:spPr>
          <a:xfrm>
            <a:off x="8540444" y="4581203"/>
            <a:ext cx="603556" cy="573074"/>
          </a:xfrm>
          <a:prstGeom prst="rect">
            <a:avLst/>
          </a:prstGeom>
        </p:spPr>
      </p:pic>
      <p:graphicFrame>
        <p:nvGraphicFramePr>
          <p:cNvPr id="4" name="Table 3"/>
          <p:cNvGraphicFramePr>
            <a:graphicFrameLocks noGrp="1"/>
          </p:cNvGraphicFramePr>
          <p:nvPr/>
        </p:nvGraphicFramePr>
        <p:xfrm>
          <a:off x="2936360" y="949910"/>
          <a:ext cx="5836345" cy="3346748"/>
        </p:xfrm>
        <a:graphic>
          <a:graphicData uri="http://schemas.openxmlformats.org/drawingml/2006/table">
            <a:tbl>
              <a:tblPr/>
              <a:tblGrid>
                <a:gridCol w="749815">
                  <a:extLst>
                    <a:ext uri="{9D8B030D-6E8A-4147-A177-3AD203B41FA5}">
                      <a16:colId xmlns:a16="http://schemas.microsoft.com/office/drawing/2014/main" val="20000"/>
                    </a:ext>
                  </a:extLst>
                </a:gridCol>
                <a:gridCol w="1035844">
                  <a:extLst>
                    <a:ext uri="{9D8B030D-6E8A-4147-A177-3AD203B41FA5}">
                      <a16:colId xmlns:a16="http://schemas.microsoft.com/office/drawing/2014/main" val="20001"/>
                    </a:ext>
                  </a:extLst>
                </a:gridCol>
                <a:gridCol w="4050686">
                  <a:extLst>
                    <a:ext uri="{9D8B030D-6E8A-4147-A177-3AD203B41FA5}">
                      <a16:colId xmlns:a16="http://schemas.microsoft.com/office/drawing/2014/main" val="20002"/>
                    </a:ext>
                  </a:extLst>
                </a:gridCol>
              </a:tblGrid>
              <a:tr h="311846">
                <a:tc>
                  <a:txBody>
                    <a:bodyPr/>
                    <a:lstStyle/>
                    <a:p>
                      <a:pPr marL="0" marR="0" algn="ctr">
                        <a:spcBef>
                          <a:spcPts val="0"/>
                        </a:spcBef>
                        <a:spcAft>
                          <a:spcPts val="0"/>
                        </a:spcAft>
                      </a:pPr>
                      <a:r>
                        <a:rPr lang="en-IN" sz="1400" b="1" dirty="0">
                          <a:solidFill>
                            <a:srgbClr val="F2F2F2"/>
                          </a:solidFill>
                          <a:effectLst/>
                          <a:latin typeface="Times New Roman" panose="02020603050405020304" pitchFamily="18" charset="0"/>
                          <a:cs typeface="Times New Roman" panose="02020603050405020304" pitchFamily="18" charset="0"/>
                        </a:rPr>
                        <a:t>Group</a:t>
                      </a:r>
                      <a:endParaRPr lang="en-IN" sz="14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IN" sz="1400" b="1">
                          <a:solidFill>
                            <a:srgbClr val="F2F2F2"/>
                          </a:solidFill>
                          <a:effectLst/>
                          <a:latin typeface="Times New Roman" panose="02020603050405020304" pitchFamily="18" charset="0"/>
                          <a:cs typeface="Times New Roman" panose="02020603050405020304" pitchFamily="18" charset="0"/>
                        </a:rPr>
                        <a:t>Id</a:t>
                      </a:r>
                      <a:endParaRPr lang="en-IN" sz="140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IN" sz="1400" b="1">
                          <a:solidFill>
                            <a:srgbClr val="F2F2F2"/>
                          </a:solidFill>
                          <a:effectLst/>
                          <a:latin typeface="Times New Roman" panose="02020603050405020304" pitchFamily="18" charset="0"/>
                          <a:cs typeface="Times New Roman" panose="02020603050405020304" pitchFamily="18" charset="0"/>
                        </a:rPr>
                        <a:t>Name</a:t>
                      </a:r>
                      <a:endParaRPr lang="en-IN" sz="140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311846">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IN" sz="1600" dirty="0">
                          <a:solidFill>
                            <a:srgbClr val="000000"/>
                          </a:solidFill>
                          <a:effectLst/>
                          <a:latin typeface="Times New Roman" panose="02020603050405020304" pitchFamily="18" charset="0"/>
                          <a:cs typeface="Times New Roman" panose="02020603050405020304" pitchFamily="18" charset="0"/>
                        </a:rPr>
                        <a:t>2562988</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 Prabhakaran S</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11846">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IN" sz="1600" dirty="0">
                          <a:solidFill>
                            <a:srgbClr val="000000"/>
                          </a:solidFill>
                          <a:effectLst/>
                          <a:latin typeface="Times New Roman" panose="02020603050405020304" pitchFamily="18" charset="0"/>
                          <a:cs typeface="Times New Roman" panose="02020603050405020304" pitchFamily="18" charset="0"/>
                        </a:rPr>
                        <a:t>2563565</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S</a:t>
                      </a:r>
                      <a:r>
                        <a:rPr lang="en-IN" sz="1600" dirty="0" err="1">
                          <a:solidFill>
                            <a:srgbClr val="000000"/>
                          </a:solidFill>
                          <a:effectLst/>
                          <a:latin typeface="Times New Roman" panose="02020603050405020304" pitchFamily="18" charset="0"/>
                          <a:cs typeface="Times New Roman" panose="02020603050405020304" pitchFamily="18" charset="0"/>
                        </a:rPr>
                        <a:t>onali</a:t>
                      </a:r>
                      <a:r>
                        <a:rPr lang="en-IN" sz="1600" dirty="0">
                          <a:solidFill>
                            <a:srgbClr val="000000"/>
                          </a:solidFill>
                          <a:effectLst/>
                          <a:latin typeface="Times New Roman" panose="02020603050405020304" pitchFamily="18" charset="0"/>
                          <a:cs typeface="Times New Roman" panose="02020603050405020304" pitchFamily="18" charset="0"/>
                        </a:rPr>
                        <a:t> Yadav</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11846">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IN" sz="1600" dirty="0">
                          <a:solidFill>
                            <a:srgbClr val="000000"/>
                          </a:solidFill>
                          <a:effectLst/>
                          <a:latin typeface="Times New Roman" panose="02020603050405020304" pitchFamily="18" charset="0"/>
                          <a:cs typeface="Times New Roman" panose="02020603050405020304" pitchFamily="18" charset="0"/>
                        </a:rPr>
                        <a:t>2563277</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V</a:t>
                      </a:r>
                      <a:r>
                        <a:rPr lang="en-IN" sz="1600" dirty="0" err="1">
                          <a:solidFill>
                            <a:srgbClr val="000000"/>
                          </a:solidFill>
                          <a:effectLst/>
                          <a:latin typeface="Times New Roman" panose="02020603050405020304" pitchFamily="18" charset="0"/>
                          <a:cs typeface="Times New Roman" panose="02020603050405020304" pitchFamily="18" charset="0"/>
                        </a:rPr>
                        <a:t>arshitha</a:t>
                      </a:r>
                      <a:r>
                        <a:rPr lang="en-IN" sz="1600" dirty="0">
                          <a:solidFill>
                            <a:srgbClr val="000000"/>
                          </a:solidFill>
                          <a:effectLst/>
                          <a:latin typeface="Times New Roman" panose="02020603050405020304" pitchFamily="18" charset="0"/>
                          <a:cs typeface="Times New Roman" panose="02020603050405020304" pitchFamily="18" charset="0"/>
                        </a:rPr>
                        <a:t> BS</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11846">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2</a:t>
                      </a:r>
                      <a:r>
                        <a:rPr lang="en-IN" sz="1600" dirty="0">
                          <a:solidFill>
                            <a:srgbClr val="000000"/>
                          </a:solidFill>
                          <a:effectLst/>
                          <a:latin typeface="Times New Roman" panose="02020603050405020304" pitchFamily="18" charset="0"/>
                          <a:cs typeface="Times New Roman" panose="02020603050405020304" pitchFamily="18" charset="0"/>
                        </a:rPr>
                        <a:t>563572</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C</a:t>
                      </a:r>
                      <a:r>
                        <a:rPr lang="en-IN" sz="1600" dirty="0" err="1">
                          <a:solidFill>
                            <a:srgbClr val="000000"/>
                          </a:solidFill>
                          <a:effectLst/>
                          <a:latin typeface="Times New Roman" panose="02020603050405020304" pitchFamily="18" charset="0"/>
                          <a:cs typeface="Times New Roman" panose="02020603050405020304" pitchFamily="18" charset="0"/>
                        </a:rPr>
                        <a:t>handini</a:t>
                      </a:r>
                      <a:r>
                        <a:rPr lang="en-IN" sz="1600" dirty="0">
                          <a:solidFill>
                            <a:srgbClr val="000000"/>
                          </a:solidFill>
                          <a:effectLst/>
                          <a:latin typeface="Times New Roman" panose="02020603050405020304" pitchFamily="18" charset="0"/>
                          <a:cs typeface="Times New Roman" panose="02020603050405020304" pitchFamily="18" charset="0"/>
                        </a:rPr>
                        <a:t> </a:t>
                      </a:r>
                      <a:r>
                        <a:rPr lang="en-IN" sz="1600" dirty="0" err="1">
                          <a:solidFill>
                            <a:srgbClr val="000000"/>
                          </a:solidFill>
                          <a:effectLst/>
                          <a:latin typeface="Times New Roman" panose="02020603050405020304" pitchFamily="18" charset="0"/>
                          <a:cs typeface="Times New Roman" panose="02020603050405020304" pitchFamily="18" charset="0"/>
                        </a:rPr>
                        <a:t>Tirupathi</a:t>
                      </a:r>
                      <a:r>
                        <a:rPr lang="en-IN" sz="1600" dirty="0">
                          <a:solidFill>
                            <a:srgbClr val="000000"/>
                          </a:solidFill>
                          <a:effectLst/>
                          <a:latin typeface="Times New Roman" panose="02020603050405020304" pitchFamily="18" charset="0"/>
                          <a:cs typeface="Times New Roman" panose="02020603050405020304" pitchFamily="18" charset="0"/>
                        </a:rPr>
                        <a:t> </a:t>
                      </a:r>
                      <a:r>
                        <a:rPr lang="en-IN" sz="1600" dirty="0" err="1">
                          <a:solidFill>
                            <a:srgbClr val="000000"/>
                          </a:solidFill>
                          <a:effectLst/>
                          <a:latin typeface="Times New Roman" panose="02020603050405020304" pitchFamily="18" charset="0"/>
                          <a:cs typeface="Times New Roman" panose="02020603050405020304" pitchFamily="18" charset="0"/>
                        </a:rPr>
                        <a:t>Mamidwar</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11846">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2</a:t>
                      </a:r>
                      <a:r>
                        <a:rPr lang="en-IN" sz="1600" dirty="0">
                          <a:solidFill>
                            <a:srgbClr val="000000"/>
                          </a:solidFill>
                          <a:effectLst/>
                          <a:latin typeface="Times New Roman" panose="02020603050405020304" pitchFamily="18" charset="0"/>
                          <a:cs typeface="Times New Roman" panose="02020603050405020304" pitchFamily="18" charset="0"/>
                        </a:rPr>
                        <a:t>562908</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Krishna Vamsi </a:t>
                      </a:r>
                      <a:r>
                        <a:rPr lang="en-US" sz="1600" dirty="0" err="1">
                          <a:solidFill>
                            <a:srgbClr val="000000"/>
                          </a:solidFill>
                          <a:effectLst/>
                          <a:latin typeface="Times New Roman" panose="02020603050405020304" pitchFamily="18" charset="0"/>
                          <a:cs typeface="Times New Roman" panose="02020603050405020304" pitchFamily="18" charset="0"/>
                        </a:rPr>
                        <a:t>Mosalikanti</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11846">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2</a:t>
                      </a:r>
                      <a:r>
                        <a:rPr lang="en-IN" sz="1600" dirty="0">
                          <a:solidFill>
                            <a:srgbClr val="000000"/>
                          </a:solidFill>
                          <a:effectLst/>
                          <a:latin typeface="Times New Roman" panose="02020603050405020304" pitchFamily="18" charset="0"/>
                          <a:cs typeface="Times New Roman" panose="02020603050405020304" pitchFamily="18" charset="0"/>
                        </a:rPr>
                        <a:t>563293</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IN" sz="1600" dirty="0">
                          <a:solidFill>
                            <a:srgbClr val="000000"/>
                          </a:solidFill>
                          <a:effectLst/>
                          <a:latin typeface="Times New Roman" panose="02020603050405020304" pitchFamily="18" charset="0"/>
                          <a:cs typeface="Times New Roman" panose="02020603050405020304" pitchFamily="18" charset="0"/>
                        </a:rPr>
                        <a:t>Mansi Pandey</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11846">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2</a:t>
                      </a:r>
                      <a:r>
                        <a:rPr lang="en-IN" sz="1600" dirty="0">
                          <a:solidFill>
                            <a:srgbClr val="000000"/>
                          </a:solidFill>
                          <a:effectLst/>
                          <a:latin typeface="Times New Roman" panose="02020603050405020304" pitchFamily="18" charset="0"/>
                          <a:cs typeface="Times New Roman" panose="02020603050405020304" pitchFamily="18" charset="0"/>
                        </a:rPr>
                        <a:t>563312</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IN" sz="1600" dirty="0">
                          <a:solidFill>
                            <a:srgbClr val="000000"/>
                          </a:solidFill>
                          <a:effectLst/>
                          <a:latin typeface="Times New Roman" panose="02020603050405020304" pitchFamily="18" charset="0"/>
                          <a:cs typeface="Times New Roman" panose="02020603050405020304" pitchFamily="18" charset="0"/>
                        </a:rPr>
                        <a:t>Vasanth X</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04070">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IN" sz="1600" dirty="0">
                          <a:solidFill>
                            <a:srgbClr val="000000"/>
                          </a:solidFill>
                          <a:effectLst/>
                          <a:latin typeface="Times New Roman" panose="02020603050405020304" pitchFamily="18" charset="0"/>
                          <a:cs typeface="Times New Roman" panose="02020603050405020304" pitchFamily="18" charset="0"/>
                        </a:rPr>
                        <a:t>2564360</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IN" sz="1600" dirty="0">
                          <a:solidFill>
                            <a:srgbClr val="000000"/>
                          </a:solidFill>
                          <a:effectLst/>
                          <a:latin typeface="Times New Roman" panose="02020603050405020304" pitchFamily="18" charset="0"/>
                          <a:cs typeface="Times New Roman" panose="02020603050405020304" pitchFamily="18" charset="0"/>
                        </a:rPr>
                        <a:t>Girish Kishor </a:t>
                      </a:r>
                      <a:r>
                        <a:rPr lang="en-IN" sz="1600" dirty="0" err="1">
                          <a:solidFill>
                            <a:srgbClr val="000000"/>
                          </a:solidFill>
                          <a:effectLst/>
                          <a:latin typeface="Times New Roman" panose="02020603050405020304" pitchFamily="18" charset="0"/>
                          <a:cs typeface="Times New Roman" panose="02020603050405020304" pitchFamily="18" charset="0"/>
                        </a:rPr>
                        <a:t>Waykole</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83210">
                <a:tc>
                  <a:txBody>
                    <a:bodyPr/>
                    <a:lstStyle/>
                    <a:p>
                      <a:pPr marL="0" marR="0" lvl="0" indent="0" algn="ctr" defTabSz="342900" rtl="0" eaLnBrk="1" fontAlgn="auto" latinLnBrk="0" hangingPunct="1">
                        <a:lnSpc>
                          <a:spcPct val="100000"/>
                        </a:lnSpc>
                        <a:spcBef>
                          <a:spcPts val="0"/>
                        </a:spcBef>
                        <a:spcAft>
                          <a:spcPts val="0"/>
                        </a:spcAft>
                        <a:buClrTx/>
                        <a:buSzTx/>
                        <a:buFontTx/>
                        <a:buNone/>
                        <a:defRPr/>
                      </a:pPr>
                      <a:r>
                        <a:rPr lang="en-US" sz="1600" dirty="0">
                          <a:solidFill>
                            <a:srgbClr val="000000"/>
                          </a:solidFill>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IN" sz="1600" dirty="0">
                          <a:solidFill>
                            <a:srgbClr val="000000"/>
                          </a:solidFill>
                          <a:effectLst/>
                          <a:latin typeface="Times New Roman" panose="02020603050405020304" pitchFamily="18" charset="0"/>
                          <a:cs typeface="Times New Roman" panose="02020603050405020304" pitchFamily="18" charset="0"/>
                        </a:rPr>
                        <a:t>2563582</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IN" sz="1600" dirty="0" err="1">
                          <a:solidFill>
                            <a:srgbClr val="000000"/>
                          </a:solidFill>
                          <a:effectLst/>
                          <a:latin typeface="Times New Roman" panose="02020603050405020304" pitchFamily="18" charset="0"/>
                          <a:cs typeface="Times New Roman" panose="02020603050405020304" pitchFamily="18" charset="0"/>
                        </a:rPr>
                        <a:t>Marampudi</a:t>
                      </a:r>
                      <a:r>
                        <a:rPr lang="en-IN" sz="1600" dirty="0">
                          <a:solidFill>
                            <a:srgbClr val="000000"/>
                          </a:solidFill>
                          <a:effectLst/>
                          <a:latin typeface="Times New Roman" panose="02020603050405020304" pitchFamily="18" charset="0"/>
                          <a:cs typeface="Times New Roman" panose="02020603050405020304" pitchFamily="18" charset="0"/>
                        </a:rPr>
                        <a:t> Narasimha Raju</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04070">
                <a:tc>
                  <a:txBody>
                    <a:bodyPr/>
                    <a:lstStyle/>
                    <a:p>
                      <a:pPr marL="0" marR="0" lvl="0" indent="0" algn="ctr" defTabSz="342900" rtl="0" eaLnBrk="1" fontAlgn="auto" latinLnBrk="0" hangingPunct="1">
                        <a:lnSpc>
                          <a:spcPct val="100000"/>
                        </a:lnSpc>
                        <a:spcBef>
                          <a:spcPts val="0"/>
                        </a:spcBef>
                        <a:spcAft>
                          <a:spcPts val="0"/>
                        </a:spcAft>
                        <a:buClrTx/>
                        <a:buSzTx/>
                        <a:buFontTx/>
                        <a:buNone/>
                        <a:defRPr/>
                      </a:pPr>
                      <a:r>
                        <a:rPr lang="en-US" sz="1600" dirty="0">
                          <a:solidFill>
                            <a:srgbClr val="000000"/>
                          </a:solidFill>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cs typeface="Times New Roman" panose="02020603050405020304" pitchFamily="18" charset="0"/>
                      </a:endParaRPr>
                    </a:p>
                  </a:txBody>
                  <a:tcPr marL="60586" marR="60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defRPr/>
                      </a:pPr>
                      <a:r>
                        <a:rPr lang="en-IN" sz="1600" dirty="0">
                          <a:solidFill>
                            <a:srgbClr val="000000"/>
                          </a:solidFill>
                          <a:effectLst/>
                          <a:latin typeface="Times New Roman" panose="02020603050405020304" pitchFamily="18" charset="0"/>
                          <a:cs typeface="Times New Roman" panose="02020603050405020304" pitchFamily="18" charset="0"/>
                        </a:rPr>
                        <a:t>2563392</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342900" rtl="0" eaLnBrk="1" fontAlgn="auto" latinLnBrk="0" hangingPunct="1">
                        <a:lnSpc>
                          <a:spcPct val="100000"/>
                        </a:lnSpc>
                        <a:spcBef>
                          <a:spcPts val="0"/>
                        </a:spcBef>
                        <a:spcAft>
                          <a:spcPts val="0"/>
                        </a:spcAft>
                        <a:buClrTx/>
                        <a:buSzTx/>
                        <a:buFontTx/>
                        <a:buNone/>
                        <a:defRPr/>
                      </a:pPr>
                      <a:r>
                        <a:rPr lang="en-IN" sz="1600" dirty="0">
                          <a:solidFill>
                            <a:srgbClr val="000000"/>
                          </a:solidFill>
                          <a:effectLst/>
                          <a:latin typeface="Times New Roman" panose="02020603050405020304" pitchFamily="18" charset="0"/>
                          <a:cs typeface="Times New Roman" panose="02020603050405020304" pitchFamily="18" charset="0"/>
                        </a:rPr>
                        <a:t>Naveen B</a:t>
                      </a:r>
                      <a:endParaRPr lang="en-IN" sz="1600" dirty="0">
                        <a:effectLst/>
                        <a:latin typeface="Times New Roman" panose="02020603050405020304" pitchFamily="18" charset="0"/>
                        <a:cs typeface="Times New Roman" panose="02020603050405020304" pitchFamily="18" charset="0"/>
                      </a:endParaRPr>
                    </a:p>
                  </a:txBody>
                  <a:tcPr marL="60586" marR="60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pic>
        <p:nvPicPr>
          <p:cNvPr id="5" name="Picture 4"/>
          <p:cNvPicPr>
            <a:picLocks noChangeAspect="1"/>
          </p:cNvPicPr>
          <p:nvPr/>
        </p:nvPicPr>
        <p:blipFill>
          <a:blip r:embed="rId4"/>
          <a:stretch>
            <a:fillRect/>
          </a:stretch>
        </p:blipFill>
        <p:spPr>
          <a:xfrm>
            <a:off x="-403958" y="1195858"/>
            <a:ext cx="3340318" cy="25052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t>Postman Testing for Admin Controller Service</a:t>
            </a:r>
            <a:br>
              <a:rPr lang="en-US" sz="1600" b="1" u="sng" dirty="0"/>
            </a:br>
            <a:br>
              <a:rPr lang="en-US" sz="1600" b="1" u="sng" dirty="0"/>
            </a:br>
            <a:r>
              <a:rPr lang="en-US" sz="1600" dirty="0"/>
              <a:t>1. POST Mapping: </a:t>
            </a:r>
            <a:br>
              <a:rPr lang="en-US" sz="1600" dirty="0"/>
            </a:br>
            <a:r>
              <a:rPr lang="en-US" sz="1600" dirty="0"/>
              <a:t>Here we are Registering the  employee.</a:t>
            </a:r>
            <a:br>
              <a:rPr lang="en-US" sz="1600" dirty="0"/>
            </a:br>
            <a:br>
              <a:rPr lang="en-US" sz="1600" dirty="0"/>
            </a:br>
            <a:endParaRPr lang="en-IN" sz="1600" b="1" u="sng" dirty="0"/>
          </a:p>
        </p:txBody>
      </p:sp>
      <p:pic>
        <p:nvPicPr>
          <p:cNvPr id="11266" name="Picture 2" descr="C:\Users\sai\Downloads\WhatsApp Image 2023-09-08 at 16.40.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33" y="1369167"/>
            <a:ext cx="5822875" cy="3369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t>Postman Testing for Admin Controller Service</a:t>
            </a:r>
            <a:br>
              <a:rPr lang="en-US" sz="1600" b="1" u="sng" dirty="0"/>
            </a:br>
            <a:br>
              <a:rPr lang="en-US" sz="1600" b="1" u="sng" dirty="0"/>
            </a:br>
            <a:r>
              <a:rPr lang="en-US" sz="1600" dirty="0"/>
              <a:t>2. POST Mapping: </a:t>
            </a:r>
            <a:br>
              <a:rPr lang="en-US" sz="1600" dirty="0"/>
            </a:br>
            <a:r>
              <a:rPr lang="en-US" sz="1600" dirty="0"/>
              <a:t>Here we are providing the Login details of  employee.</a:t>
            </a:r>
            <a:br>
              <a:rPr lang="en-US" sz="1600" dirty="0"/>
            </a:br>
            <a:br>
              <a:rPr lang="en-US" sz="1600" dirty="0"/>
            </a:br>
            <a:endParaRPr lang="en-IN" sz="1600" b="1" u="sng" dirty="0"/>
          </a:p>
        </p:txBody>
      </p:sp>
      <p:pic>
        <p:nvPicPr>
          <p:cNvPr id="10242" name="Picture 2" descr="C:\Users\sai\Downloads\WhatsApp Image 2023-09-08 at 16.40.2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05" y="1449891"/>
            <a:ext cx="5783282" cy="34384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2394"/>
            <a:ext cx="7053542" cy="1882354"/>
          </a:xfrm>
        </p:spPr>
        <p:txBody>
          <a:bodyPr/>
          <a:lstStyle/>
          <a:p>
            <a:pPr lvl="0">
              <a:lnSpc>
                <a:spcPct val="107000"/>
              </a:lnSpc>
            </a:pPr>
            <a:r>
              <a:rPr lang="en-US" sz="1400" dirty="0" err="1"/>
              <a:t>Vamsi</a:t>
            </a:r>
            <a:r>
              <a:rPr lang="en-US" sz="1400" dirty="0"/>
              <a:t> </a:t>
            </a:r>
            <a:r>
              <a:rPr lang="en-US" sz="1200" dirty="0"/>
              <a:t>: Admin Controller Service</a:t>
            </a:r>
            <a:br>
              <a:rPr lang="en-US" sz="1200" dirty="0"/>
            </a:br>
            <a:br>
              <a:rPr lang="en-US" sz="1200" dirty="0"/>
            </a:br>
            <a:r>
              <a:rPr lang="en-US" sz="1200" dirty="0"/>
              <a:t>1. Admin Controller </a:t>
            </a:r>
            <a:r>
              <a:rPr lang="en-US" sz="1200" dirty="0" err="1"/>
              <a:t>Config</a:t>
            </a:r>
            <a:r>
              <a:rPr lang="en-US" sz="1200" dirty="0"/>
              <a:t> Server.</a:t>
            </a:r>
            <a:br>
              <a:rPr lang="en-US" sz="1200" dirty="0"/>
            </a:br>
            <a:r>
              <a:rPr lang="en-US" sz="1200" dirty="0"/>
              <a:t>2. Admin Controller Eureka Server.</a:t>
            </a:r>
            <a:br>
              <a:rPr lang="en-US" sz="1200" dirty="0"/>
            </a:br>
            <a:r>
              <a:rPr lang="en-US" sz="1200" dirty="0"/>
              <a:t>3. Admin Controller </a:t>
            </a:r>
            <a:r>
              <a:rPr lang="en-US" sz="1200" dirty="0" err="1"/>
              <a:t>Feign,Resilience</a:t>
            </a:r>
            <a:r>
              <a:rPr lang="en-US" sz="1200" dirty="0"/>
              <a:t> 4J,Retry</a:t>
            </a:r>
            <a:br>
              <a:rPr lang="en-US" sz="1200" dirty="0"/>
            </a:br>
            <a:r>
              <a:rPr lang="en-US" sz="1200" dirty="0"/>
              <a:t>4. Admin Controller Service.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1200" dirty="0"/>
          </a:p>
        </p:txBody>
      </p:sp>
      <p:pic>
        <p:nvPicPr>
          <p:cNvPr id="3" name="Picture 2"/>
          <p:cNvPicPr>
            <a:picLocks noChangeAspect="1"/>
          </p:cNvPicPr>
          <p:nvPr/>
        </p:nvPicPr>
        <p:blipFill>
          <a:blip r:embed="rId2"/>
          <a:stretch>
            <a:fillRect/>
          </a:stretch>
        </p:blipFill>
        <p:spPr>
          <a:xfrm>
            <a:off x="128587" y="2085975"/>
            <a:ext cx="8801101" cy="272513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t>Postman Testing for Admin Controller Service</a:t>
            </a:r>
            <a:br>
              <a:rPr lang="en-US" sz="1600" b="1" u="sng" dirty="0"/>
            </a:br>
            <a:br>
              <a:rPr lang="en-US" sz="1600" b="1" u="sng" dirty="0"/>
            </a:br>
            <a:r>
              <a:rPr lang="en-US" sz="1600" dirty="0"/>
              <a:t>1. POST Mapping: </a:t>
            </a:r>
            <a:br>
              <a:rPr lang="en-US" sz="1600" dirty="0"/>
            </a:br>
            <a:r>
              <a:rPr lang="en-US" sz="1600" dirty="0"/>
              <a:t>Here we are providing the data of employee to create a record of employee.</a:t>
            </a:r>
            <a:br>
              <a:rPr lang="en-US" sz="1600" dirty="0"/>
            </a:br>
            <a:br>
              <a:rPr lang="en-US" sz="1600" dirty="0"/>
            </a:br>
            <a:endParaRPr lang="en-IN" sz="1600" b="1" u="sng" dirty="0"/>
          </a:p>
        </p:txBody>
      </p:sp>
      <p:pic>
        <p:nvPicPr>
          <p:cNvPr id="5122" name="Picture 2" descr="C:\Users\sai\Downloads\WhatsApp Image 2023-09-08 at 15.15.5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66" y="1683698"/>
            <a:ext cx="7383152" cy="32301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t>Postman Testing for Admin Controller Service</a:t>
            </a:r>
            <a:br>
              <a:rPr lang="en-US" sz="1600" b="1" u="sng" dirty="0"/>
            </a:br>
            <a:br>
              <a:rPr lang="en-US" sz="1600" b="1" u="sng" dirty="0"/>
            </a:br>
            <a:r>
              <a:rPr lang="en-US" sz="1600" dirty="0"/>
              <a:t>2. PUT Mapping: </a:t>
            </a:r>
            <a:br>
              <a:rPr lang="en-US" sz="1600" dirty="0"/>
            </a:br>
            <a:r>
              <a:rPr lang="en-US" sz="1600" dirty="0"/>
              <a:t>Here we are editing the data of employee with </a:t>
            </a:r>
            <a:r>
              <a:rPr lang="en-US" sz="1600" dirty="0" err="1"/>
              <a:t>empid</a:t>
            </a:r>
            <a:r>
              <a:rPr lang="en-US" sz="1600" dirty="0"/>
              <a:t>=10001</a:t>
            </a:r>
            <a:br>
              <a:rPr lang="en-US" sz="1600" dirty="0"/>
            </a:br>
            <a:br>
              <a:rPr lang="en-US" sz="1600" dirty="0"/>
            </a:br>
            <a:endParaRPr lang="en-IN" sz="1600" b="1" u="sng" dirty="0"/>
          </a:p>
        </p:txBody>
      </p:sp>
      <p:pic>
        <p:nvPicPr>
          <p:cNvPr id="6146" name="Picture 2" descr="C:\Users\sai\Downloads\WhatsApp Image 2023-09-08 at 15.15.5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27" y="1442850"/>
            <a:ext cx="7003141" cy="3452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t>Postman Testing for Admin Controller Service</a:t>
            </a:r>
            <a:br>
              <a:rPr lang="en-US" sz="1600" b="1" u="sng" dirty="0"/>
            </a:br>
            <a:br>
              <a:rPr lang="en-US" sz="1600" b="1" u="sng" dirty="0"/>
            </a:br>
            <a:r>
              <a:rPr lang="en-US" sz="1600" dirty="0"/>
              <a:t>3. GET Mapping: </a:t>
            </a:r>
            <a:br>
              <a:rPr lang="en-US" sz="1600" dirty="0"/>
            </a:br>
            <a:r>
              <a:rPr lang="en-US" sz="1600" dirty="0"/>
              <a:t>Here we are fetching the data of all the employees.</a:t>
            </a:r>
            <a:br>
              <a:rPr lang="en-US" sz="1600" dirty="0"/>
            </a:br>
            <a:br>
              <a:rPr lang="en-US" sz="1600" dirty="0"/>
            </a:br>
            <a:endParaRPr lang="en-IN" sz="1600" b="1" u="sng" dirty="0"/>
          </a:p>
        </p:txBody>
      </p:sp>
      <p:pic>
        <p:nvPicPr>
          <p:cNvPr id="7170" name="Picture 2" descr="C:\Users\sai\Downloads\WhatsApp Image 2023-09-08 at 15.15.5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51" y="1619718"/>
            <a:ext cx="5886859" cy="31458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t>Postman Testing for Admin Controller Service</a:t>
            </a:r>
            <a:br>
              <a:rPr lang="en-US" sz="1600" b="1" u="sng" dirty="0"/>
            </a:br>
            <a:br>
              <a:rPr lang="en-US" sz="1600" b="1" u="sng" dirty="0"/>
            </a:br>
            <a:r>
              <a:rPr lang="en-US" sz="1600" dirty="0"/>
              <a:t>4. GET Mapping: </a:t>
            </a:r>
            <a:br>
              <a:rPr lang="en-US" sz="1600" dirty="0"/>
            </a:br>
            <a:r>
              <a:rPr lang="en-US" sz="1600" dirty="0"/>
              <a:t>Here we are fetching the data of all the employees.</a:t>
            </a:r>
            <a:br>
              <a:rPr lang="en-US" sz="1600" dirty="0"/>
            </a:br>
            <a:br>
              <a:rPr lang="en-US" sz="1600" dirty="0"/>
            </a:br>
            <a:br>
              <a:rPr lang="en-US" sz="1600" dirty="0"/>
            </a:br>
            <a:endParaRPr lang="en-IN" sz="1600" b="1" u="sng" dirty="0"/>
          </a:p>
        </p:txBody>
      </p:sp>
      <p:pic>
        <p:nvPicPr>
          <p:cNvPr id="8194" name="Picture 2" descr="C:\Users\sai\Downloads\WhatsApp Image 2023-09-08 at 15.15.5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065" y="1496161"/>
            <a:ext cx="5969990" cy="32952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t>Postman Testing for Admin Controller Service</a:t>
            </a:r>
            <a:br>
              <a:rPr lang="en-US" sz="1600" b="1" u="sng" dirty="0"/>
            </a:br>
            <a:br>
              <a:rPr lang="en-US" sz="1600" b="1" u="sng" dirty="0"/>
            </a:br>
            <a:r>
              <a:rPr lang="en-US" sz="1600" dirty="0"/>
              <a:t>5. GET Mapping: </a:t>
            </a:r>
            <a:br>
              <a:rPr lang="en-US" sz="1600" dirty="0"/>
            </a:br>
            <a:r>
              <a:rPr lang="en-US" sz="1600" dirty="0"/>
              <a:t>Here we are fetching the data of all the employee with </a:t>
            </a:r>
            <a:r>
              <a:rPr lang="en-US" sz="1600" dirty="0" err="1"/>
              <a:t>empid</a:t>
            </a:r>
            <a:r>
              <a:rPr lang="en-US" sz="1600" dirty="0"/>
              <a:t>=10001.</a:t>
            </a:r>
            <a:br>
              <a:rPr lang="en-US" sz="1600" dirty="0"/>
            </a:br>
            <a:br>
              <a:rPr lang="en-US" sz="1600" dirty="0"/>
            </a:br>
            <a:br>
              <a:rPr lang="en-US" sz="1600" dirty="0"/>
            </a:br>
            <a:br>
              <a:rPr lang="en-US" sz="1600" dirty="0"/>
            </a:br>
            <a:endParaRPr lang="en-IN" sz="1600" b="1" u="sng" dirty="0"/>
          </a:p>
        </p:txBody>
      </p:sp>
      <p:pic>
        <p:nvPicPr>
          <p:cNvPr id="9218" name="Picture 2" descr="C:\Users\sai\Downloads\WhatsApp Image 2023-09-08 at 15.16.0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85" y="1607458"/>
            <a:ext cx="6041241" cy="33564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2395"/>
            <a:ext cx="7053542" cy="1050398"/>
          </a:xfrm>
        </p:spPr>
        <p:txBody>
          <a:bodyPr/>
          <a:lstStyle/>
          <a:p>
            <a:r>
              <a:rPr lang="en-US" sz="1400" dirty="0"/>
              <a:t>Chandini &amp; Sonali :(Attendance)</a:t>
            </a:r>
            <a:br>
              <a:rPr lang="en-US" sz="1400" dirty="0"/>
            </a:br>
            <a:r>
              <a:rPr lang="en-US" sz="1400" dirty="0"/>
              <a:t>1. Attendance Controller Config Server.</a:t>
            </a:r>
            <a:br>
              <a:rPr lang="en-US" sz="1400" dirty="0"/>
            </a:br>
            <a:r>
              <a:rPr lang="en-US" sz="1400" dirty="0"/>
              <a:t>2. Attendance Controller Eureka Server.</a:t>
            </a:r>
            <a:br>
              <a:rPr lang="en-US" sz="1400" dirty="0"/>
            </a:br>
            <a:r>
              <a:rPr lang="en-US" sz="1400" dirty="0"/>
              <a:t>3. Attendance Controller </a:t>
            </a:r>
            <a:r>
              <a:rPr lang="en-US" sz="1400" dirty="0" err="1"/>
              <a:t>Feign,Resilience</a:t>
            </a:r>
            <a:r>
              <a:rPr lang="en-US" sz="1400" dirty="0"/>
              <a:t> 4J,Retry</a:t>
            </a:r>
            <a:br>
              <a:rPr lang="en-US" sz="1400" dirty="0"/>
            </a:br>
            <a:r>
              <a:rPr lang="en-US" sz="1400" dirty="0"/>
              <a:t>4. Attendance Controller Service.</a:t>
            </a:r>
            <a:br>
              <a:rPr lang="en-IN" sz="2000" kern="100" dirty="0">
                <a:latin typeface="Calibri" panose="020F0502020204030204" pitchFamily="34" charset="0"/>
                <a:ea typeface="Calibri" panose="020F0502020204030204" pitchFamily="34" charset="0"/>
                <a:cs typeface="Times New Roman" panose="02020603050405020304" pitchFamily="18" charset="0"/>
              </a:rPr>
            </a:br>
            <a:endParaRPr lang="en-IN" sz="1400" dirty="0"/>
          </a:p>
        </p:txBody>
      </p:sp>
      <p:pic>
        <p:nvPicPr>
          <p:cNvPr id="3" name="Picture 2"/>
          <p:cNvPicPr>
            <a:picLocks noChangeAspect="1"/>
          </p:cNvPicPr>
          <p:nvPr/>
        </p:nvPicPr>
        <p:blipFill>
          <a:blip r:embed="rId2"/>
          <a:stretch>
            <a:fillRect/>
          </a:stretch>
        </p:blipFill>
        <p:spPr>
          <a:xfrm>
            <a:off x="3621881" y="1819710"/>
            <a:ext cx="5793581" cy="27462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58800" y="147581"/>
            <a:ext cx="6085840" cy="369332"/>
          </a:xfrm>
          <a:prstGeom prst="rect">
            <a:avLst/>
          </a:prstGeom>
          <a:noFill/>
        </p:spPr>
        <p:txBody>
          <a:bodyPr wrap="square">
            <a:spAutoFit/>
          </a:bodyPr>
          <a:lstStyle/>
          <a:p>
            <a:r>
              <a:rPr lang="en-US" sz="1800" b="1" u="sng" dirty="0"/>
              <a:t>Postman Testing for A</a:t>
            </a:r>
            <a:r>
              <a:rPr lang="en-US" b="1" u="sng" dirty="0"/>
              <a:t>ttendance</a:t>
            </a:r>
            <a:r>
              <a:rPr lang="en-US" sz="1800" b="1" u="sng" dirty="0"/>
              <a:t> Controller Service</a:t>
            </a:r>
            <a:endParaRPr lang="en-IN" dirty="0"/>
          </a:p>
        </p:txBody>
      </p:sp>
      <p:sp>
        <p:nvSpPr>
          <p:cNvPr id="12" name="TextBox 11"/>
          <p:cNvSpPr txBox="1"/>
          <p:nvPr/>
        </p:nvSpPr>
        <p:spPr>
          <a:xfrm>
            <a:off x="152399" y="690863"/>
            <a:ext cx="8524241" cy="1477328"/>
          </a:xfrm>
          <a:prstGeom prst="rect">
            <a:avLst/>
          </a:prstGeom>
          <a:noFill/>
        </p:spPr>
        <p:txBody>
          <a:bodyPr wrap="square">
            <a:spAutoFit/>
          </a:bodyPr>
          <a:lstStyle/>
          <a:p>
            <a:pPr marL="342900" indent="-342900">
              <a:buAutoNum type="arabicPeriod"/>
            </a:pPr>
            <a:r>
              <a:rPr lang="en-US" sz="1800" dirty="0"/>
              <a:t>POST Mapping:</a:t>
            </a:r>
            <a:br>
              <a:rPr lang="en-US" sz="1800" dirty="0"/>
            </a:br>
            <a:endParaRPr lang="en-US" dirty="0"/>
          </a:p>
          <a:p>
            <a:r>
              <a:rPr lang="en-US" sz="1800" dirty="0"/>
              <a:t>  Here we are passing the data of employee applying for </a:t>
            </a:r>
            <a:r>
              <a:rPr lang="en-US" dirty="0"/>
              <a:t>attendance</a:t>
            </a:r>
            <a:r>
              <a:rPr lang="en-US" sz="1800" dirty="0"/>
              <a:t>.</a:t>
            </a:r>
            <a:br>
              <a:rPr lang="en-US" sz="1800" dirty="0"/>
            </a:br>
            <a:br>
              <a:rPr lang="en-US" sz="1800" dirty="0"/>
            </a:br>
            <a:r>
              <a:rPr lang="en-US" sz="1800" dirty="0"/>
              <a:t> </a:t>
            </a:r>
            <a:endParaRPr lang="en-IN" dirty="0"/>
          </a:p>
        </p:txBody>
      </p:sp>
      <p:pic>
        <p:nvPicPr>
          <p:cNvPr id="14" name="Picture 13"/>
          <p:cNvPicPr>
            <a:picLocks noChangeAspect="1"/>
          </p:cNvPicPr>
          <p:nvPr/>
        </p:nvPicPr>
        <p:blipFill rotWithShape="1">
          <a:blip r:embed="rId2"/>
          <a:srcRect l="23926" t="8823" r="2371" b="13432"/>
          <a:stretch>
            <a:fillRect/>
          </a:stretch>
        </p:blipFill>
        <p:spPr>
          <a:xfrm>
            <a:off x="392852" y="1598507"/>
            <a:ext cx="7730067" cy="33974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000" y="204321"/>
            <a:ext cx="8100000" cy="572700"/>
          </a:xfrm>
        </p:spPr>
        <p:txBody>
          <a:bodyPr/>
          <a:lstStyle/>
          <a:p>
            <a:r>
              <a:rPr lang="en-GB" dirty="0">
                <a:solidFill>
                  <a:schemeClr val="tx1">
                    <a:lumMod val="65000"/>
                    <a:lumOff val="35000"/>
                  </a:schemeClr>
                </a:solidFill>
                <a:latin typeface="Garamond" panose="02020404030301010803" pitchFamily="18" charset="0"/>
              </a:rPr>
              <a:t>Contents :</a:t>
            </a:r>
            <a:endParaRPr lang="en-IN" dirty="0">
              <a:solidFill>
                <a:schemeClr val="tx1">
                  <a:lumMod val="65000"/>
                  <a:lumOff val="35000"/>
                </a:schemeClr>
              </a:solidFill>
              <a:latin typeface="Garamond" panose="02020404030301010803" pitchFamily="18" charset="0"/>
            </a:endParaRPr>
          </a:p>
        </p:txBody>
      </p:sp>
      <p:sp>
        <p:nvSpPr>
          <p:cNvPr id="3" name="Text Placeholder 2"/>
          <p:cNvSpPr>
            <a:spLocks noGrp="1"/>
          </p:cNvSpPr>
          <p:nvPr>
            <p:ph type="body" idx="1"/>
          </p:nvPr>
        </p:nvSpPr>
        <p:spPr>
          <a:xfrm>
            <a:off x="3631565" y="894080"/>
            <a:ext cx="4764405" cy="3788410"/>
          </a:xfrm>
        </p:spPr>
        <p:txBody>
          <a:bodyPr/>
          <a:lstStyle/>
          <a:p>
            <a:r>
              <a:rPr lang="en-GB" sz="1600" dirty="0">
                <a:latin typeface="Times New Roman" panose="02020603050405020304" pitchFamily="18" charset="0"/>
                <a:cs typeface="Times New Roman" panose="02020603050405020304" pitchFamily="18" charset="0"/>
              </a:rPr>
              <a:t>Introduction</a:t>
            </a:r>
          </a:p>
          <a:p>
            <a:r>
              <a:rPr lang="en-GB" sz="1600" dirty="0">
                <a:latin typeface="Times New Roman" panose="02020603050405020304" pitchFamily="18" charset="0"/>
                <a:cs typeface="Times New Roman" panose="02020603050405020304" pitchFamily="18" charset="0"/>
              </a:rPr>
              <a:t>Objectives</a:t>
            </a:r>
          </a:p>
          <a:p>
            <a:r>
              <a:rPr lang="en-GB" sz="1600" dirty="0">
                <a:latin typeface="Times New Roman" panose="02020603050405020304" pitchFamily="18" charset="0"/>
                <a:cs typeface="Times New Roman" panose="02020603050405020304" pitchFamily="18" charset="0"/>
              </a:rPr>
              <a:t>System requirements</a:t>
            </a:r>
          </a:p>
          <a:p>
            <a:r>
              <a:rPr lang="en-GB" sz="1600" dirty="0">
                <a:latin typeface="Times New Roman" panose="02020603050405020304" pitchFamily="18" charset="0"/>
                <a:cs typeface="Times New Roman" panose="02020603050405020304" pitchFamily="18" charset="0"/>
              </a:rPr>
              <a:t>Tools and Technologies</a:t>
            </a:r>
          </a:p>
          <a:p>
            <a:r>
              <a:rPr lang="en-GB" sz="1600">
                <a:latin typeface="Times New Roman" panose="02020603050405020304" pitchFamily="18" charset="0"/>
                <a:cs typeface="Times New Roman" panose="02020603050405020304" pitchFamily="18" charset="0"/>
              </a:rPr>
              <a:t>Working </a:t>
            </a:r>
            <a:r>
              <a:rPr lang="en-GB" sz="1600" dirty="0">
                <a:latin typeface="Times New Roman" panose="02020603050405020304" pitchFamily="18" charset="0"/>
                <a:cs typeface="Times New Roman" panose="02020603050405020304" pitchFamily="18" charset="0"/>
              </a:rPr>
              <a:t>of project</a:t>
            </a:r>
          </a:p>
          <a:p>
            <a:r>
              <a:rPr lang="en-GB" sz="1600" dirty="0">
                <a:latin typeface="Times New Roman" panose="02020603050405020304" pitchFamily="18" charset="0"/>
                <a:cs typeface="Times New Roman" panose="02020603050405020304" pitchFamily="18" charset="0"/>
              </a:rPr>
              <a:t>Conclusion</a:t>
            </a:r>
          </a:p>
          <a:p>
            <a:endParaRPr lang="en-IN" dirty="0"/>
          </a:p>
        </p:txBody>
      </p:sp>
      <p:pic>
        <p:nvPicPr>
          <p:cNvPr id="4" name="Picture 3"/>
          <p:cNvPicPr>
            <a:picLocks noChangeAspect="1"/>
          </p:cNvPicPr>
          <p:nvPr/>
        </p:nvPicPr>
        <p:blipFill>
          <a:blip r:embed="rId2"/>
          <a:stretch>
            <a:fillRect/>
          </a:stretch>
        </p:blipFill>
        <p:spPr>
          <a:xfrm>
            <a:off x="8563304" y="4565963"/>
            <a:ext cx="603556" cy="573074"/>
          </a:xfrm>
          <a:prstGeom prst="rect">
            <a:avLst/>
          </a:prstGeom>
        </p:spPr>
      </p:pic>
      <p:pic>
        <p:nvPicPr>
          <p:cNvPr id="5" name="Picture 2" descr="Your Social Media Marketing Is Only as Good as Your Cont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05" y="1607185"/>
            <a:ext cx="3207385" cy="23215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119" y="325103"/>
            <a:ext cx="6343227" cy="1477328"/>
          </a:xfrm>
          <a:prstGeom prst="rect">
            <a:avLst/>
          </a:prstGeom>
          <a:noFill/>
        </p:spPr>
        <p:txBody>
          <a:bodyPr wrap="square">
            <a:spAutoFit/>
          </a:bodyPr>
          <a:lstStyle/>
          <a:p>
            <a:r>
              <a:rPr lang="en-US" sz="1800" dirty="0"/>
              <a:t>2. GET Mapping:</a:t>
            </a:r>
            <a:br>
              <a:rPr lang="en-US" sz="1800" dirty="0"/>
            </a:br>
            <a:r>
              <a:rPr lang="en-US" sz="1800" dirty="0"/>
              <a:t>Here we are retrieving the data of employee applied for </a:t>
            </a:r>
            <a:r>
              <a:rPr lang="en-US" dirty="0"/>
              <a:t>attendance</a:t>
            </a:r>
            <a:r>
              <a:rPr lang="en-US" sz="1800" dirty="0"/>
              <a:t> for a specific employee id ( </a:t>
            </a:r>
            <a:r>
              <a:rPr lang="en-US" sz="1800" dirty="0" err="1"/>
              <a:t>i.e</a:t>
            </a:r>
            <a:r>
              <a:rPr lang="en-US" sz="1800" dirty="0"/>
              <a:t> 10003).</a:t>
            </a:r>
            <a:br>
              <a:rPr lang="en-US" sz="1800" dirty="0"/>
            </a:br>
            <a:br>
              <a:rPr lang="en-US" sz="1800" dirty="0"/>
            </a:br>
            <a:endParaRPr lang="en-IN" dirty="0"/>
          </a:p>
        </p:txBody>
      </p:sp>
      <p:pic>
        <p:nvPicPr>
          <p:cNvPr id="7" name="Picture 6"/>
          <p:cNvPicPr>
            <a:picLocks noChangeAspect="1"/>
          </p:cNvPicPr>
          <p:nvPr/>
        </p:nvPicPr>
        <p:blipFill rotWithShape="1">
          <a:blip r:embed="rId2"/>
          <a:srcRect l="23482" t="9744" r="2371" b="9400"/>
          <a:stretch>
            <a:fillRect/>
          </a:stretch>
        </p:blipFill>
        <p:spPr>
          <a:xfrm>
            <a:off x="541868" y="1371124"/>
            <a:ext cx="7477760" cy="344727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2096" y="324326"/>
            <a:ext cx="7541264" cy="1477328"/>
          </a:xfrm>
          <a:prstGeom prst="rect">
            <a:avLst/>
          </a:prstGeom>
          <a:noFill/>
        </p:spPr>
        <p:txBody>
          <a:bodyPr wrap="square">
            <a:spAutoFit/>
          </a:bodyPr>
          <a:lstStyle/>
          <a:p>
            <a:r>
              <a:rPr lang="en-US" sz="1800" dirty="0"/>
              <a:t>3. GET Mapping: </a:t>
            </a:r>
            <a:br>
              <a:rPr lang="en-US" sz="1800" dirty="0"/>
            </a:br>
            <a:endParaRPr lang="en-US" sz="1800" dirty="0"/>
          </a:p>
          <a:p>
            <a:r>
              <a:rPr lang="en-US" sz="1800" dirty="0"/>
              <a:t>Here we are fetching the attendance data of all the employees.</a:t>
            </a:r>
            <a:br>
              <a:rPr lang="en-US" sz="1800" dirty="0"/>
            </a:br>
            <a:br>
              <a:rPr lang="en-US" sz="1800" dirty="0"/>
            </a:br>
            <a:endParaRPr lang="en-IN" dirty="0"/>
          </a:p>
        </p:txBody>
      </p:sp>
      <p:pic>
        <p:nvPicPr>
          <p:cNvPr id="7" name="Picture 6"/>
          <p:cNvPicPr>
            <a:picLocks noChangeAspect="1"/>
          </p:cNvPicPr>
          <p:nvPr/>
        </p:nvPicPr>
        <p:blipFill rotWithShape="1">
          <a:blip r:embed="rId2"/>
          <a:srcRect l="23333" t="9778" r="3194" b="9926"/>
          <a:stretch>
            <a:fillRect/>
          </a:stretch>
        </p:blipFill>
        <p:spPr>
          <a:xfrm>
            <a:off x="457200" y="1352074"/>
            <a:ext cx="7673340" cy="3467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220" y="401866"/>
            <a:ext cx="7711440" cy="1200329"/>
          </a:xfrm>
          <a:prstGeom prst="rect">
            <a:avLst/>
          </a:prstGeom>
          <a:noFill/>
        </p:spPr>
        <p:txBody>
          <a:bodyPr wrap="square">
            <a:spAutoFit/>
          </a:bodyPr>
          <a:lstStyle/>
          <a:p>
            <a:r>
              <a:rPr lang="en-US" sz="1800" dirty="0"/>
              <a:t>4. DELETE Mapping:</a:t>
            </a:r>
            <a:br>
              <a:rPr lang="en-US" sz="1800" dirty="0"/>
            </a:br>
            <a:endParaRPr lang="en-US" sz="1800" dirty="0"/>
          </a:p>
          <a:p>
            <a:r>
              <a:rPr lang="en-US" sz="1800" dirty="0"/>
              <a:t>Here we are Deleting the data of the employee with empid = 10008</a:t>
            </a:r>
            <a:br>
              <a:rPr lang="en-US" sz="1800" dirty="0"/>
            </a:br>
            <a:endParaRPr lang="en-IN" dirty="0"/>
          </a:p>
        </p:txBody>
      </p:sp>
      <p:pic>
        <p:nvPicPr>
          <p:cNvPr id="9" name="Picture 8"/>
          <p:cNvPicPr>
            <a:picLocks noChangeAspect="1"/>
          </p:cNvPicPr>
          <p:nvPr/>
        </p:nvPicPr>
        <p:blipFill rotWithShape="1">
          <a:blip r:embed="rId2"/>
          <a:srcRect l="24499" t="9185" r="2583" b="20000"/>
          <a:stretch>
            <a:fillRect/>
          </a:stretch>
        </p:blipFill>
        <p:spPr>
          <a:xfrm>
            <a:off x="1130300" y="1394460"/>
            <a:ext cx="6667500" cy="36423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1602078"/>
          </a:xfrm>
        </p:spPr>
        <p:txBody>
          <a:bodyPr/>
          <a:lstStyle/>
          <a:p>
            <a:r>
              <a:rPr lang="en-US" sz="1400" dirty="0" err="1"/>
              <a:t>Mansi</a:t>
            </a:r>
            <a:r>
              <a:rPr lang="en-US" sz="1400" dirty="0"/>
              <a:t> : Leave Controller Service</a:t>
            </a:r>
            <a:br>
              <a:rPr lang="en-US" sz="1400" dirty="0"/>
            </a:br>
            <a:br>
              <a:rPr lang="en-US" sz="1400" dirty="0"/>
            </a:br>
            <a:r>
              <a:rPr lang="en-US" sz="1400" dirty="0"/>
              <a:t>1. Leave Controller </a:t>
            </a:r>
            <a:r>
              <a:rPr lang="en-US" sz="1400" dirty="0" err="1"/>
              <a:t>Config</a:t>
            </a:r>
            <a:r>
              <a:rPr lang="en-US" sz="1400" dirty="0"/>
              <a:t> Server.</a:t>
            </a:r>
            <a:br>
              <a:rPr lang="en-US" sz="1400" dirty="0"/>
            </a:br>
            <a:r>
              <a:rPr lang="en-US" sz="1400" dirty="0"/>
              <a:t>2. Leave Controller Eureka Server.</a:t>
            </a:r>
            <a:br>
              <a:rPr lang="en-US" sz="1400" dirty="0"/>
            </a:br>
            <a:r>
              <a:rPr lang="en-US" sz="1400" dirty="0"/>
              <a:t>3. Leave Controller </a:t>
            </a:r>
            <a:r>
              <a:rPr lang="en-US" sz="1400" dirty="0" err="1"/>
              <a:t>Feign,Resilience</a:t>
            </a:r>
            <a:r>
              <a:rPr lang="en-US" sz="1400" dirty="0"/>
              <a:t> 4J,Retry</a:t>
            </a:r>
            <a:br>
              <a:rPr lang="en-US" sz="1400" dirty="0"/>
            </a:br>
            <a:r>
              <a:rPr lang="en-US" sz="1400" dirty="0"/>
              <a:t>4. Leave Controller Service.</a:t>
            </a:r>
            <a:br>
              <a:rPr lang="en-IN" sz="2000" kern="100" dirty="0">
                <a:latin typeface="Calibri" panose="020F0502020204030204" pitchFamily="34" charset="0"/>
                <a:ea typeface="Calibri" panose="020F0502020204030204" pitchFamily="34" charset="0"/>
                <a:cs typeface="Times New Roman" panose="02020603050405020304" pitchFamily="18" charset="0"/>
              </a:rPr>
            </a:br>
            <a:endParaRPr lang="en-IN" sz="1400" dirty="0"/>
          </a:p>
        </p:txBody>
      </p:sp>
      <p:pic>
        <p:nvPicPr>
          <p:cNvPr id="3" name="Picture 2"/>
          <p:cNvPicPr>
            <a:picLocks noChangeAspect="1"/>
          </p:cNvPicPr>
          <p:nvPr/>
        </p:nvPicPr>
        <p:blipFill>
          <a:blip r:embed="rId2"/>
          <a:stretch>
            <a:fillRect/>
          </a:stretch>
        </p:blipFill>
        <p:spPr>
          <a:xfrm>
            <a:off x="3550443" y="1350752"/>
            <a:ext cx="3393281" cy="328554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t>Postman Testing for Leave Controller Service</a:t>
            </a:r>
            <a:br>
              <a:rPr lang="en-US" sz="1600" b="1" u="sng" dirty="0"/>
            </a:br>
            <a:br>
              <a:rPr lang="en-US" sz="1600" b="1" u="sng" dirty="0"/>
            </a:br>
            <a:r>
              <a:rPr lang="en-US" sz="1600" dirty="0"/>
              <a:t>1. POST Mapping:</a:t>
            </a:r>
            <a:br>
              <a:rPr lang="en-US" sz="1600" dirty="0"/>
            </a:br>
            <a:br>
              <a:rPr lang="en-US" sz="1600" dirty="0"/>
            </a:br>
            <a:r>
              <a:rPr lang="en-US" sz="1600" dirty="0"/>
              <a:t>Here we are passing the data of employee applying for leave.</a:t>
            </a:r>
            <a:br>
              <a:rPr lang="en-US" sz="1600" dirty="0"/>
            </a:br>
            <a:br>
              <a:rPr lang="en-US" sz="1600" dirty="0"/>
            </a:br>
            <a:br>
              <a:rPr lang="en-US" sz="1600" dirty="0"/>
            </a:br>
            <a:endParaRPr lang="en-IN" sz="1600" b="1" u="sn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178" y="1660358"/>
            <a:ext cx="5468176" cy="3388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t>Postman Testing for Leave Controller Service</a:t>
            </a:r>
            <a:br>
              <a:rPr lang="en-US" sz="1600" b="1" u="sng" dirty="0"/>
            </a:br>
            <a:br>
              <a:rPr lang="en-US" sz="1600" b="1" u="sng" dirty="0"/>
            </a:br>
            <a:r>
              <a:rPr lang="en-US" sz="1600" dirty="0"/>
              <a:t>2. GET Mapping:</a:t>
            </a:r>
            <a:br>
              <a:rPr lang="en-US" sz="1600" dirty="0"/>
            </a:br>
            <a:r>
              <a:rPr lang="en-US" sz="1600" dirty="0"/>
              <a:t>Here we are retrieving the data of employee applied for leave for a specific employee id ( </a:t>
            </a:r>
            <a:r>
              <a:rPr lang="en-US" sz="1600" dirty="0" err="1"/>
              <a:t>i.e</a:t>
            </a:r>
            <a:r>
              <a:rPr lang="en-US" sz="1600" dirty="0"/>
              <a:t> 10005).</a:t>
            </a:r>
            <a:br>
              <a:rPr lang="en-US" sz="1600" dirty="0"/>
            </a:br>
            <a:br>
              <a:rPr lang="en-US" sz="1600" dirty="0"/>
            </a:br>
            <a:br>
              <a:rPr lang="en-US" sz="1600" dirty="0"/>
            </a:br>
            <a:endParaRPr lang="en-IN" sz="1600" b="1" u="sng"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090" y="1733797"/>
            <a:ext cx="5926775" cy="3146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t>Postman Testing for Leave Controller Service</a:t>
            </a:r>
            <a:br>
              <a:rPr lang="en-US" sz="1600" b="1" u="sng" dirty="0"/>
            </a:br>
            <a:br>
              <a:rPr lang="en-US" sz="1600" b="1" u="sng" dirty="0"/>
            </a:br>
            <a:r>
              <a:rPr lang="en-US" sz="1600" dirty="0"/>
              <a:t>3. GET Mapping:</a:t>
            </a:r>
            <a:br>
              <a:rPr lang="en-US" sz="1600" dirty="0"/>
            </a:br>
            <a:r>
              <a:rPr lang="en-US" sz="1600" dirty="0"/>
              <a:t>Here we are retrieving the data of all the employee who applied for leave.</a:t>
            </a:r>
            <a:br>
              <a:rPr lang="en-US" sz="1600" dirty="0"/>
            </a:br>
            <a:br>
              <a:rPr lang="en-US" sz="1600" dirty="0"/>
            </a:br>
            <a:br>
              <a:rPr lang="en-US" sz="1600" dirty="0"/>
            </a:br>
            <a:endParaRPr lang="en-IN" sz="1600" b="1" u="sng"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34" y="1663765"/>
            <a:ext cx="6616247" cy="339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t>Postman Testing for Leave Controller Service</a:t>
            </a:r>
            <a:br>
              <a:rPr lang="en-US" sz="1600" b="1" u="sng" dirty="0"/>
            </a:br>
            <a:br>
              <a:rPr lang="en-US" sz="1600" b="1" u="sng" dirty="0"/>
            </a:br>
            <a:r>
              <a:rPr lang="en-US" sz="1600" dirty="0"/>
              <a:t>4. DELETE Mapping:</a:t>
            </a:r>
            <a:br>
              <a:rPr lang="en-US" sz="1600" dirty="0"/>
            </a:br>
            <a:r>
              <a:rPr lang="en-US" sz="1600" dirty="0"/>
              <a:t>Here we are Deleting the data of the employee with </a:t>
            </a:r>
            <a:r>
              <a:rPr lang="en-US" sz="1600" dirty="0" err="1"/>
              <a:t>empid</a:t>
            </a:r>
            <a:r>
              <a:rPr lang="en-US" sz="1600" dirty="0"/>
              <a:t> = 1002.</a:t>
            </a:r>
            <a:br>
              <a:rPr lang="en-US" sz="1600" dirty="0"/>
            </a:br>
            <a:br>
              <a:rPr lang="en-US" sz="1600" dirty="0"/>
            </a:br>
            <a:br>
              <a:rPr lang="en-US" sz="1600" dirty="0"/>
            </a:br>
            <a:endParaRPr lang="en-IN" sz="1600" b="1" u="sng"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77" y="1442851"/>
            <a:ext cx="6454239" cy="3620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7053580" cy="1374140"/>
          </a:xfrm>
        </p:spPr>
        <p:txBody>
          <a:bodyPr/>
          <a:lstStyle/>
          <a:p>
            <a:pPr marL="0" indent="0">
              <a:buFont typeface="Arial" panose="020B0604020202020204" pitchFamily="34" charset="0"/>
            </a:pPr>
            <a:r>
              <a:rPr lang="en-US" sz="1400" dirty="0"/>
              <a:t>Prabhakaran</a:t>
            </a:r>
            <a:r>
              <a:rPr lang="en-GB" altLang="en-US" sz="1400" dirty="0"/>
              <a:t>: Schedule controller</a:t>
            </a:r>
            <a:br>
              <a:rPr lang="en-GB" altLang="en-US" sz="1400" dirty="0"/>
            </a:br>
            <a:br>
              <a:rPr lang="en-GB" altLang="en-US" sz="1400" dirty="0"/>
            </a:br>
            <a:r>
              <a:rPr lang="en-GB" altLang="en-US" sz="1400" dirty="0"/>
              <a:t>1.Schedule controller config server.</a:t>
            </a:r>
            <a:br>
              <a:rPr lang="en-GB" altLang="en-US" sz="1400" dirty="0"/>
            </a:br>
            <a:r>
              <a:rPr lang="en-GB" altLang="en-US" sz="1400" dirty="0"/>
              <a:t>2.Schedule controller Eureka server.</a:t>
            </a:r>
            <a:br>
              <a:rPr lang="en-GB" altLang="en-US" sz="1400" dirty="0"/>
            </a:br>
            <a:r>
              <a:rPr lang="en-GB" altLang="en-US" sz="1400" dirty="0"/>
              <a:t>3.Schedule controller Feign,Resilience 4J,Retry</a:t>
            </a:r>
            <a:br>
              <a:rPr lang="en-GB" altLang="en-US" sz="1400" dirty="0"/>
            </a:br>
            <a:r>
              <a:rPr lang="en-GB" altLang="en-US" sz="1400" dirty="0"/>
              <a:t>4.Schedule controller service. </a:t>
            </a:r>
            <a:br>
              <a:rPr lang="en-GB" altLang="en-US" sz="1400" dirty="0"/>
            </a:br>
            <a:br>
              <a:rPr lang="en-GB" altLang="en-US" sz="1400" dirty="0"/>
            </a:br>
            <a:br>
              <a:rPr lang="en-GB" altLang="en-US" sz="1400" dirty="0"/>
            </a:br>
            <a:br>
              <a:rPr lang="en-GB" altLang="en-US" sz="1400" dirty="0"/>
            </a:br>
            <a:br>
              <a:rPr lang="en-US" sz="1400" dirty="0"/>
            </a:br>
            <a:br>
              <a:rPr lang="en-US" sz="1400" dirty="0"/>
            </a:br>
            <a:br>
              <a:rPr lang="en-US" sz="1400" dirty="0"/>
            </a:br>
            <a:br>
              <a:rPr lang="en-US" sz="1400" dirty="0"/>
            </a:br>
            <a:br>
              <a:rPr lang="en-US" dirty="0"/>
            </a:br>
            <a:endParaRPr lang="en-IN" sz="1400" dirty="0"/>
          </a:p>
        </p:txBody>
      </p:sp>
      <p:pic>
        <p:nvPicPr>
          <p:cNvPr id="3074" name="Picture 2" descr="How Can Think 2018 Help You Anticipate Your Better Fu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460" y="1896745"/>
            <a:ext cx="3670300" cy="2802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7894320" cy="3866515"/>
          </a:xfrm>
        </p:spPr>
        <p:txBody>
          <a:bodyPr/>
          <a:lstStyle/>
          <a:p>
            <a:r>
              <a:rPr lang="en-US" sz="1600" b="1" u="sng" dirty="0">
                <a:sym typeface="+mn-ea"/>
              </a:rPr>
              <a:t>Postman Testing for </a:t>
            </a:r>
            <a:r>
              <a:rPr lang="en-GB" altLang="en-US" sz="1600" b="1" u="sng" dirty="0">
                <a:sym typeface="+mn-ea"/>
              </a:rPr>
              <a:t>Schedule</a:t>
            </a:r>
            <a:r>
              <a:rPr lang="en-US" sz="1600" b="1" u="sng" dirty="0">
                <a:sym typeface="+mn-ea"/>
              </a:rPr>
              <a:t> Controller Service</a:t>
            </a:r>
            <a:br>
              <a:rPr lang="en-US" sz="1600" b="1" u="sng" dirty="0">
                <a:sym typeface="+mn-ea"/>
              </a:rPr>
            </a:br>
            <a:br>
              <a:rPr lang="en-US" sz="1600" b="1" u="sng" dirty="0">
                <a:sym typeface="+mn-ea"/>
              </a:rPr>
            </a:br>
            <a:r>
              <a:rPr lang="en-GB" altLang="en-US" sz="1600" b="1" dirty="0">
                <a:sym typeface="+mn-ea"/>
              </a:rPr>
              <a:t>1.</a:t>
            </a:r>
            <a:r>
              <a:rPr lang="en-US" sz="1600" dirty="0">
                <a:sym typeface="+mn-ea"/>
              </a:rPr>
              <a:t>POST Mapping:</a:t>
            </a:r>
            <a:br>
              <a:rPr lang="en-US" sz="1600" dirty="0">
                <a:sym typeface="+mn-ea"/>
              </a:rPr>
            </a:br>
            <a:br>
              <a:rPr lang="en-US" sz="1600" dirty="0">
                <a:sym typeface="+mn-ea"/>
              </a:rPr>
            </a:br>
            <a:endParaRPr lang="en-US" altLang="en-US" sz="1600" b="1" dirty="0">
              <a:sym typeface="+mn-ea"/>
            </a:endParaRPr>
          </a:p>
        </p:txBody>
      </p:sp>
      <p:pic>
        <p:nvPicPr>
          <p:cNvPr id="3" name="Picture 2"/>
          <p:cNvPicPr>
            <a:picLocks noChangeAspect="1"/>
          </p:cNvPicPr>
          <p:nvPr/>
        </p:nvPicPr>
        <p:blipFill>
          <a:blip r:embed="rId2"/>
          <a:stretch>
            <a:fillRect/>
          </a:stretch>
        </p:blipFill>
        <p:spPr>
          <a:xfrm>
            <a:off x="542290" y="1341755"/>
            <a:ext cx="7440295" cy="35007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30"/>
          <p:cNvSpPr txBox="1">
            <a:spLocks noGrp="1"/>
          </p:cNvSpPr>
          <p:nvPr>
            <p:ph type="body" idx="1"/>
          </p:nvPr>
        </p:nvSpPr>
        <p:spPr>
          <a:xfrm>
            <a:off x="616200" y="853440"/>
            <a:ext cx="8023800" cy="39243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Font typeface="Noto Sans Symbols"/>
              <a:buNone/>
            </a:pPr>
            <a:endParaRPr sz="1800" dirty="0">
              <a:latin typeface="Times New Roman" panose="02020603050405020304"/>
              <a:ea typeface="Times New Roman" panose="02020603050405020304"/>
              <a:cs typeface="Times New Roman" panose="02020603050405020304"/>
              <a:sym typeface="Times New Roman" panose="02020603050405020304"/>
            </a:endParaRPr>
          </a:p>
          <a:p>
            <a:pPr lvl="0" algn="just" rtl="0">
              <a:lnSpc>
                <a:spcPct val="150000"/>
              </a:lnSpc>
              <a:spcBef>
                <a:spcPts val="0"/>
              </a:spcBef>
              <a:spcAft>
                <a:spcPts val="0"/>
              </a:spcAft>
              <a:buClr>
                <a:srgbClr val="000000"/>
              </a:buClr>
              <a:buSzPts val="1400"/>
              <a:buFont typeface="Wingdings" panose="05000000000000000000" pitchFamily="2" charset="2"/>
              <a:buChar char="Ø"/>
            </a:pPr>
            <a:r>
              <a:rPr lang="en-GB" sz="1600" dirty="0">
                <a:latin typeface="Times New Roman" panose="02020603050405020304"/>
                <a:ea typeface="Times New Roman" panose="02020603050405020304"/>
                <a:cs typeface="Times New Roman" panose="02020603050405020304"/>
                <a:sym typeface="Times New Roman" panose="02020603050405020304"/>
              </a:rPr>
              <a:t>Employee payroll management system is an Internet-based Java application that automates the working of a company or work center that manage and maintain records of the employees </a:t>
            </a:r>
          </a:p>
          <a:p>
            <a:pPr lvl="6" algn="just">
              <a:lnSpc>
                <a:spcPct val="150000"/>
              </a:lnSpc>
              <a:spcBef>
                <a:spcPts val="0"/>
              </a:spcBef>
              <a:buClr>
                <a:srgbClr val="000000"/>
              </a:buClr>
              <a:buFont typeface="Wingdings" panose="05000000000000000000" pitchFamily="2" charset="2"/>
              <a:buChar char="§"/>
            </a:pPr>
            <a:r>
              <a:rPr lang="en-GB" sz="1600" dirty="0">
                <a:latin typeface="Times New Roman" panose="02020603050405020304"/>
                <a:ea typeface="Times New Roman" panose="02020603050405020304"/>
                <a:cs typeface="Times New Roman" panose="02020603050405020304"/>
                <a:sym typeface="Times New Roman" panose="02020603050405020304"/>
              </a:rPr>
              <a:t>leaves, work, </a:t>
            </a:r>
          </a:p>
          <a:p>
            <a:pPr lvl="6" algn="just">
              <a:lnSpc>
                <a:spcPct val="150000"/>
              </a:lnSpc>
              <a:spcBef>
                <a:spcPts val="0"/>
              </a:spcBef>
              <a:buClr>
                <a:srgbClr val="000000"/>
              </a:buClr>
              <a:buFont typeface="Wingdings" panose="05000000000000000000" pitchFamily="2" charset="2"/>
              <a:buChar char="§"/>
            </a:pPr>
            <a:r>
              <a:rPr lang="en-GB" sz="1600" dirty="0">
                <a:latin typeface="Times New Roman" panose="02020603050405020304"/>
                <a:ea typeface="Times New Roman" panose="02020603050405020304"/>
                <a:cs typeface="Times New Roman" panose="02020603050405020304"/>
                <a:sym typeface="Times New Roman" panose="02020603050405020304"/>
              </a:rPr>
              <a:t>attendance and </a:t>
            </a:r>
          </a:p>
          <a:p>
            <a:pPr lvl="6" algn="just">
              <a:lnSpc>
                <a:spcPct val="150000"/>
              </a:lnSpc>
              <a:spcBef>
                <a:spcPts val="0"/>
              </a:spcBef>
              <a:buClr>
                <a:srgbClr val="000000"/>
              </a:buClr>
              <a:buFont typeface="Wingdings" panose="05000000000000000000" pitchFamily="2" charset="2"/>
              <a:buChar char="§"/>
            </a:pPr>
            <a:r>
              <a:rPr lang="en-GB" sz="1600" dirty="0">
                <a:latin typeface="Times New Roman" panose="02020603050405020304"/>
                <a:ea typeface="Times New Roman" panose="02020603050405020304"/>
                <a:cs typeface="Times New Roman" panose="02020603050405020304"/>
                <a:sym typeface="Times New Roman" panose="02020603050405020304"/>
              </a:rPr>
              <a:t>salary.</a:t>
            </a:r>
          </a:p>
          <a:p>
            <a:pPr marL="2882900" lvl="6" indent="0" algn="just">
              <a:lnSpc>
                <a:spcPct val="150000"/>
              </a:lnSpc>
              <a:spcBef>
                <a:spcPts val="0"/>
              </a:spcBef>
              <a:buClr>
                <a:srgbClr val="000000"/>
              </a:buClr>
              <a:buNone/>
            </a:pPr>
            <a:endParaRPr sz="1600" dirty="0"/>
          </a:p>
          <a:p>
            <a:pPr lvl="0" algn="just" rtl="0">
              <a:lnSpc>
                <a:spcPct val="150000"/>
              </a:lnSpc>
              <a:spcBef>
                <a:spcPts val="0"/>
              </a:spcBef>
              <a:spcAft>
                <a:spcPts val="0"/>
              </a:spcAft>
              <a:buClr>
                <a:srgbClr val="000000"/>
              </a:buClr>
              <a:buSzPts val="1400"/>
              <a:buFont typeface="Wingdings" panose="05000000000000000000" pitchFamily="2" charset="2"/>
              <a:buChar char="Ø"/>
            </a:pPr>
            <a:r>
              <a:rPr lang="en-IN" sz="1600" dirty="0">
                <a:latin typeface="Times New Roman" panose="02020603050405020304"/>
                <a:ea typeface="Times New Roman" panose="02020603050405020304"/>
                <a:cs typeface="Times New Roman" panose="02020603050405020304"/>
                <a:sym typeface="Times New Roman" panose="02020603050405020304"/>
              </a:rPr>
              <a:t>I</a:t>
            </a:r>
            <a:r>
              <a:rPr lang="en-GB" sz="1600" dirty="0">
                <a:latin typeface="Times New Roman" panose="02020603050405020304"/>
                <a:ea typeface="Times New Roman" panose="02020603050405020304"/>
                <a:cs typeface="Times New Roman" panose="02020603050405020304"/>
                <a:sym typeface="Times New Roman" panose="02020603050405020304"/>
              </a:rPr>
              <a:t>t  is a software solution that automates the process of calculating and distributing employee paychecks.</a:t>
            </a:r>
            <a:endParaRPr sz="16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732" name="Google Shape;732;p30"/>
          <p:cNvSpPr txBox="1">
            <a:spLocks noGrp="1"/>
          </p:cNvSpPr>
          <p:nvPr>
            <p:ph type="title"/>
          </p:nvPr>
        </p:nvSpPr>
        <p:spPr>
          <a:xfrm>
            <a:off x="540000" y="54015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GB" dirty="0">
                <a:solidFill>
                  <a:schemeClr val="tx1">
                    <a:lumMod val="65000"/>
                    <a:lumOff val="35000"/>
                  </a:schemeClr>
                </a:solidFill>
                <a:latin typeface="Garamond" panose="02020404030301010803" pitchFamily="18" charset="0"/>
                <a:ea typeface="Times New Roman" panose="02020603050405020304"/>
                <a:cs typeface="Times New Roman" panose="02020603050405020304"/>
                <a:sym typeface="Times New Roman" panose="02020603050405020304"/>
              </a:rPr>
              <a:t>Introduction</a:t>
            </a:r>
            <a:endParaRPr dirty="0">
              <a:solidFill>
                <a:schemeClr val="tx1">
                  <a:lumMod val="65000"/>
                  <a:lumOff val="35000"/>
                </a:schemeClr>
              </a:solidFill>
              <a:latin typeface="Garamond" panose="02020404030301010803" pitchFamily="18" charset="0"/>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3"/>
          <a:stretch>
            <a:fillRect/>
          </a:stretch>
        </p:blipFill>
        <p:spPr>
          <a:xfrm>
            <a:off x="8527800" y="4570426"/>
            <a:ext cx="603556" cy="57307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sym typeface="+mn-ea"/>
              </a:rPr>
              <a:t>Postman Testing for </a:t>
            </a:r>
            <a:r>
              <a:rPr lang="en-GB" altLang="en-US" sz="1600" b="1" u="sng" dirty="0">
                <a:sym typeface="+mn-ea"/>
              </a:rPr>
              <a:t>Schedule</a:t>
            </a:r>
            <a:r>
              <a:rPr lang="en-US" sz="1600" b="1" u="sng" dirty="0">
                <a:sym typeface="+mn-ea"/>
              </a:rPr>
              <a:t> Controller Service</a:t>
            </a:r>
            <a:br>
              <a:rPr lang="en-US" sz="1600" b="1" u="sng" dirty="0">
                <a:sym typeface="+mn-ea"/>
              </a:rPr>
            </a:br>
            <a:br>
              <a:rPr lang="en-US" sz="1600" b="1" u="sng" dirty="0">
                <a:sym typeface="+mn-ea"/>
              </a:rPr>
            </a:br>
            <a:r>
              <a:rPr lang="en-GB" altLang="en-US" sz="1600" dirty="0">
                <a:sym typeface="+mn-ea"/>
              </a:rPr>
              <a:t>2</a:t>
            </a:r>
            <a:r>
              <a:rPr lang="en-US" sz="1600" dirty="0">
                <a:sym typeface="+mn-ea"/>
              </a:rPr>
              <a:t>. GET Mapping:</a:t>
            </a:r>
            <a:br>
              <a:rPr lang="en-US" sz="1600" dirty="0">
                <a:sym typeface="+mn-ea"/>
              </a:rPr>
            </a:br>
            <a:br>
              <a:rPr lang="en-US" sz="1600" dirty="0">
                <a:sym typeface="+mn-ea"/>
              </a:rPr>
            </a:br>
            <a:endParaRPr lang="en-US" altLang="en-US" sz="1600" b="1" dirty="0">
              <a:sym typeface="+mn-ea"/>
            </a:endParaRPr>
          </a:p>
        </p:txBody>
      </p:sp>
      <p:pic>
        <p:nvPicPr>
          <p:cNvPr id="3" name="Picture 2"/>
          <p:cNvPicPr>
            <a:picLocks noChangeAspect="1"/>
          </p:cNvPicPr>
          <p:nvPr/>
        </p:nvPicPr>
        <p:blipFill>
          <a:blip r:embed="rId2"/>
          <a:stretch>
            <a:fillRect/>
          </a:stretch>
        </p:blipFill>
        <p:spPr>
          <a:xfrm>
            <a:off x="835025" y="1288415"/>
            <a:ext cx="6653530" cy="36080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sym typeface="+mn-ea"/>
              </a:rPr>
              <a:t>Postman Testing for </a:t>
            </a:r>
            <a:r>
              <a:rPr lang="en-GB" altLang="en-US" sz="1600" b="1" u="sng" dirty="0">
                <a:sym typeface="+mn-ea"/>
              </a:rPr>
              <a:t>Schedule</a:t>
            </a:r>
            <a:r>
              <a:rPr lang="en-US" sz="1600" b="1" u="sng" dirty="0">
                <a:sym typeface="+mn-ea"/>
              </a:rPr>
              <a:t> Controller Service</a:t>
            </a:r>
            <a:br>
              <a:rPr lang="en-US" sz="1600" b="1" u="sng" dirty="0">
                <a:sym typeface="+mn-ea"/>
              </a:rPr>
            </a:br>
            <a:br>
              <a:rPr lang="en-US" sz="1600" b="1" u="sng" dirty="0">
                <a:sym typeface="+mn-ea"/>
              </a:rPr>
            </a:br>
            <a:r>
              <a:rPr lang="en-GB" altLang="en-US" sz="1600" dirty="0">
                <a:sym typeface="+mn-ea"/>
              </a:rPr>
              <a:t>3</a:t>
            </a:r>
            <a:r>
              <a:rPr lang="en-US" sz="1600" dirty="0">
                <a:sym typeface="+mn-ea"/>
              </a:rPr>
              <a:t>. PUT Mapping: </a:t>
            </a:r>
            <a:br>
              <a:rPr lang="en-US" sz="1600" dirty="0">
                <a:sym typeface="+mn-ea"/>
              </a:rPr>
            </a:br>
            <a:br>
              <a:rPr lang="en-US" sz="1600" dirty="0">
                <a:sym typeface="+mn-ea"/>
              </a:rPr>
            </a:br>
            <a:endParaRPr lang="en-US" altLang="en-US" sz="1600" b="1" u="sng" dirty="0">
              <a:sym typeface="+mn-ea"/>
            </a:endParaRPr>
          </a:p>
        </p:txBody>
      </p:sp>
      <p:pic>
        <p:nvPicPr>
          <p:cNvPr id="3" name="Picture 2"/>
          <p:cNvPicPr>
            <a:picLocks noChangeAspect="1"/>
          </p:cNvPicPr>
          <p:nvPr/>
        </p:nvPicPr>
        <p:blipFill>
          <a:blip r:embed="rId2"/>
          <a:stretch>
            <a:fillRect/>
          </a:stretch>
        </p:blipFill>
        <p:spPr>
          <a:xfrm>
            <a:off x="1150620" y="1389380"/>
            <a:ext cx="7138035" cy="35306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sym typeface="+mn-ea"/>
              </a:rPr>
              <a:t>Postman Testing for </a:t>
            </a:r>
            <a:r>
              <a:rPr lang="en-GB" altLang="en-US" sz="1600" b="1" u="sng" dirty="0">
                <a:sym typeface="+mn-ea"/>
              </a:rPr>
              <a:t>Schedule</a:t>
            </a:r>
            <a:r>
              <a:rPr lang="en-US" sz="1600" b="1" u="sng" dirty="0">
                <a:sym typeface="+mn-ea"/>
              </a:rPr>
              <a:t> Controller Service</a:t>
            </a:r>
            <a:br>
              <a:rPr lang="en-US" sz="1600" b="1" u="sng" dirty="0">
                <a:sym typeface="+mn-ea"/>
              </a:rPr>
            </a:br>
            <a:br>
              <a:rPr lang="en-US" sz="1600" b="1" u="sng" dirty="0">
                <a:sym typeface="+mn-ea"/>
              </a:rPr>
            </a:br>
            <a:r>
              <a:rPr lang="en-US" sz="1600" dirty="0">
                <a:sym typeface="+mn-ea"/>
              </a:rPr>
              <a:t>4. DELETE Mapping:</a:t>
            </a:r>
            <a:br>
              <a:rPr lang="en-US" sz="1600" dirty="0">
                <a:sym typeface="+mn-ea"/>
              </a:rPr>
            </a:br>
            <a:br>
              <a:rPr lang="en-US" sz="1600" dirty="0">
                <a:sym typeface="+mn-ea"/>
              </a:rPr>
            </a:br>
            <a:endParaRPr lang="en-US" altLang="en-US" sz="1600" b="1" u="sng" dirty="0">
              <a:sym typeface="+mn-ea"/>
            </a:endParaRPr>
          </a:p>
        </p:txBody>
      </p:sp>
      <p:pic>
        <p:nvPicPr>
          <p:cNvPr id="4" name="Picture 3"/>
          <p:cNvPicPr>
            <a:picLocks noChangeAspect="1"/>
          </p:cNvPicPr>
          <p:nvPr/>
        </p:nvPicPr>
        <p:blipFill>
          <a:blip r:embed="rId2"/>
          <a:stretch>
            <a:fillRect/>
          </a:stretch>
        </p:blipFill>
        <p:spPr>
          <a:xfrm>
            <a:off x="431800" y="1296670"/>
            <a:ext cx="7431405" cy="36931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620" y="168910"/>
            <a:ext cx="7940040" cy="4114800"/>
          </a:xfrm>
        </p:spPr>
        <p:txBody>
          <a:bodyPr/>
          <a:lstStyle/>
          <a:p>
            <a:r>
              <a:rPr lang="en-GB" altLang="en-US" sz="1400"/>
              <a:t>Varshitha: Salary controller</a:t>
            </a:r>
            <a:br>
              <a:rPr lang="en-GB" altLang="en-US" sz="1400"/>
            </a:br>
            <a:br>
              <a:rPr lang="en-GB" altLang="en-US" sz="1400"/>
            </a:br>
            <a:r>
              <a:rPr lang="en-GB" altLang="en-US" sz="1400"/>
              <a:t>1.Salary controller config server</a:t>
            </a:r>
            <a:br>
              <a:rPr lang="en-GB" altLang="en-US" sz="1400"/>
            </a:br>
            <a:r>
              <a:rPr lang="en-GB" altLang="en-US" sz="1400"/>
              <a:t>2.Salary controller Eureka sever</a:t>
            </a:r>
            <a:br>
              <a:rPr lang="en-GB" altLang="en-US" sz="1400"/>
            </a:br>
            <a:r>
              <a:rPr lang="en-GB" altLang="en-US" sz="1400"/>
              <a:t>3.Salary controller Feign,Resilience 4J,Retry</a:t>
            </a:r>
            <a:br>
              <a:rPr lang="en-GB" altLang="en-US" sz="1400"/>
            </a:br>
            <a:r>
              <a:rPr lang="en-GB" altLang="en-US" sz="1400"/>
              <a:t>4.Salary controller service</a:t>
            </a:r>
            <a:br>
              <a:rPr lang="en-GB" altLang="en-US" sz="1400"/>
            </a:br>
            <a:br>
              <a:rPr lang="en-GB" altLang="en-US" sz="1400"/>
            </a:br>
            <a:br>
              <a:rPr lang="en-GB" altLang="en-US" sz="1400"/>
            </a:br>
            <a:br>
              <a:rPr lang="en-GB" altLang="en-US" sz="1400"/>
            </a:br>
            <a:br>
              <a:rPr lang="en-GB" altLang="en-US" sz="1400"/>
            </a:br>
            <a:br>
              <a:rPr lang="en-GB" altLang="en-US" sz="1400"/>
            </a:br>
            <a:br>
              <a:rPr lang="en-GB" altLang="en-US" sz="1400"/>
            </a:br>
            <a:br>
              <a:rPr lang="en-GB" altLang="en-US" sz="1400"/>
            </a:br>
            <a:endParaRPr lang="en-GB" altLang="en-US" sz="1400"/>
          </a:p>
        </p:txBody>
      </p:sp>
      <p:pic>
        <p:nvPicPr>
          <p:cNvPr id="3" name="Picture 2"/>
          <p:cNvPicPr>
            <a:picLocks noChangeAspect="1"/>
          </p:cNvPicPr>
          <p:nvPr/>
        </p:nvPicPr>
        <p:blipFill>
          <a:blip r:embed="rId2"/>
          <a:stretch>
            <a:fillRect/>
          </a:stretch>
        </p:blipFill>
        <p:spPr>
          <a:xfrm>
            <a:off x="3597910" y="1921510"/>
            <a:ext cx="4862830" cy="287401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8982075" cy="4267835"/>
          </a:xfrm>
        </p:spPr>
        <p:txBody>
          <a:bodyPr/>
          <a:lstStyle/>
          <a:p>
            <a:r>
              <a:rPr lang="en-US" sz="1600" b="1" u="sng" dirty="0">
                <a:sym typeface="+mn-ea"/>
              </a:rPr>
              <a:t>Postman Testing for </a:t>
            </a:r>
            <a:r>
              <a:rPr lang="en-GB" altLang="en-US" sz="1600" b="1" u="sng" dirty="0">
                <a:sym typeface="+mn-ea"/>
              </a:rPr>
              <a:t>Salary</a:t>
            </a:r>
            <a:r>
              <a:rPr lang="en-US" sz="1600" b="1" u="sng" dirty="0">
                <a:sym typeface="+mn-ea"/>
              </a:rPr>
              <a:t> Controller Service</a:t>
            </a:r>
            <a:br>
              <a:rPr lang="en-US" sz="1600" b="1" u="sng" dirty="0">
                <a:sym typeface="+mn-ea"/>
              </a:rPr>
            </a:br>
            <a:br>
              <a:rPr lang="en-US" sz="1600" b="1" u="sng" dirty="0">
                <a:sym typeface="+mn-ea"/>
              </a:rPr>
            </a:br>
            <a:r>
              <a:rPr lang="en-GB" altLang="en-US" sz="1600" b="1" dirty="0">
                <a:sym typeface="+mn-ea"/>
              </a:rPr>
              <a:t>1.</a:t>
            </a:r>
            <a:r>
              <a:rPr lang="en-US" sz="1600" dirty="0">
                <a:sym typeface="+mn-ea"/>
              </a:rPr>
              <a:t>GET Mapping:</a:t>
            </a:r>
            <a:br>
              <a:rPr lang="en-US" sz="1600" dirty="0">
                <a:sym typeface="+mn-ea"/>
              </a:rPr>
            </a:br>
            <a:br>
              <a:rPr lang="en-US" sz="1600" dirty="0">
                <a:sym typeface="+mn-ea"/>
              </a:rPr>
            </a:br>
            <a:endParaRPr lang="en-US" altLang="en-US" sz="1600" b="1" dirty="0">
              <a:sym typeface="+mn-ea"/>
            </a:endParaRPr>
          </a:p>
        </p:txBody>
      </p:sp>
      <p:pic>
        <p:nvPicPr>
          <p:cNvPr id="3" name="Picture 2"/>
          <p:cNvPicPr>
            <a:picLocks noChangeAspect="1"/>
          </p:cNvPicPr>
          <p:nvPr/>
        </p:nvPicPr>
        <p:blipFill>
          <a:blip r:embed="rId2"/>
          <a:stretch>
            <a:fillRect/>
          </a:stretch>
        </p:blipFill>
        <p:spPr>
          <a:xfrm>
            <a:off x="580390" y="1280160"/>
            <a:ext cx="7101840" cy="328104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7731760" cy="4220845"/>
          </a:xfrm>
        </p:spPr>
        <p:txBody>
          <a:bodyPr/>
          <a:lstStyle/>
          <a:p>
            <a:r>
              <a:rPr lang="en-US" sz="1600" b="1" u="sng" dirty="0">
                <a:sym typeface="+mn-ea"/>
              </a:rPr>
              <a:t>Postman Testing for </a:t>
            </a:r>
            <a:r>
              <a:rPr lang="en-GB" altLang="en-US" sz="1600" b="1" u="sng" dirty="0">
                <a:sym typeface="+mn-ea"/>
              </a:rPr>
              <a:t>Salary</a:t>
            </a:r>
            <a:r>
              <a:rPr lang="en-US" sz="1600" b="1" u="sng" dirty="0">
                <a:sym typeface="+mn-ea"/>
              </a:rPr>
              <a:t> Controller Service</a:t>
            </a:r>
            <a:br>
              <a:rPr lang="en-US" sz="1600" b="1" u="sng" dirty="0">
                <a:sym typeface="+mn-ea"/>
              </a:rPr>
            </a:br>
            <a:br>
              <a:rPr lang="en-US" sz="1600" b="1" u="sng" dirty="0">
                <a:sym typeface="+mn-ea"/>
              </a:rPr>
            </a:br>
            <a:r>
              <a:rPr lang="en-GB" altLang="en-US" sz="1600" b="1" dirty="0">
                <a:sym typeface="+mn-ea"/>
              </a:rPr>
              <a:t>2.</a:t>
            </a:r>
            <a:r>
              <a:rPr lang="en-US" sz="1600" dirty="0">
                <a:sym typeface="+mn-ea"/>
              </a:rPr>
              <a:t>DELETE Mapping:</a:t>
            </a:r>
            <a:br>
              <a:rPr lang="en-US" sz="1600" dirty="0">
                <a:sym typeface="+mn-ea"/>
              </a:rPr>
            </a:br>
            <a:br>
              <a:rPr lang="en-US" sz="1600" dirty="0">
                <a:sym typeface="+mn-ea"/>
              </a:rPr>
            </a:br>
            <a:br>
              <a:rPr lang="en-US" sz="1600" b="1" u="sng" dirty="0">
                <a:sym typeface="+mn-ea"/>
              </a:rPr>
            </a:br>
            <a:br>
              <a:rPr lang="en-US" sz="1600" b="1" u="sng" dirty="0">
                <a:sym typeface="+mn-ea"/>
              </a:rPr>
            </a:br>
            <a:endParaRPr lang="en-US" altLang="en-US" sz="1600" b="1" u="sng" dirty="0">
              <a:sym typeface="+mn-ea"/>
            </a:endParaRPr>
          </a:p>
        </p:txBody>
      </p:sp>
      <p:pic>
        <p:nvPicPr>
          <p:cNvPr id="3" name="Picture 2"/>
          <p:cNvPicPr>
            <a:picLocks noChangeAspect="1"/>
          </p:cNvPicPr>
          <p:nvPr/>
        </p:nvPicPr>
        <p:blipFill>
          <a:blip r:embed="rId2"/>
          <a:stretch>
            <a:fillRect/>
          </a:stretch>
        </p:blipFill>
        <p:spPr>
          <a:xfrm>
            <a:off x="803910" y="1243330"/>
            <a:ext cx="7656830" cy="34143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8063865" cy="4313555"/>
          </a:xfrm>
        </p:spPr>
        <p:txBody>
          <a:bodyPr/>
          <a:lstStyle/>
          <a:p>
            <a:r>
              <a:rPr lang="en-US" sz="1600" b="1" u="sng" dirty="0">
                <a:sym typeface="+mn-ea"/>
              </a:rPr>
              <a:t>Postman Testing for </a:t>
            </a:r>
            <a:r>
              <a:rPr lang="en-GB" altLang="en-US" sz="1600" b="1" u="sng" dirty="0">
                <a:sym typeface="+mn-ea"/>
              </a:rPr>
              <a:t>Salary</a:t>
            </a:r>
            <a:r>
              <a:rPr lang="en-US" sz="1600" b="1" u="sng" dirty="0">
                <a:sym typeface="+mn-ea"/>
              </a:rPr>
              <a:t> Controller Service</a:t>
            </a:r>
            <a:br>
              <a:rPr lang="en-US" sz="1600" b="1" u="sng" dirty="0">
                <a:sym typeface="+mn-ea"/>
              </a:rPr>
            </a:br>
            <a:br>
              <a:rPr lang="en-US" sz="1600" b="1" u="sng" dirty="0">
                <a:sym typeface="+mn-ea"/>
              </a:rPr>
            </a:br>
            <a:r>
              <a:rPr lang="en-GB" altLang="en-US" sz="1600" b="1" dirty="0">
                <a:sym typeface="+mn-ea"/>
              </a:rPr>
              <a:t>3.</a:t>
            </a:r>
            <a:r>
              <a:rPr lang="en-US" sz="1600" dirty="0">
                <a:sym typeface="+mn-ea"/>
              </a:rPr>
              <a:t>GET </a:t>
            </a:r>
            <a:r>
              <a:rPr lang="en-GB" altLang="en-US" sz="1600" dirty="0">
                <a:sym typeface="+mn-ea"/>
              </a:rPr>
              <a:t>By ID </a:t>
            </a:r>
            <a:r>
              <a:rPr lang="en-US" sz="1600" dirty="0">
                <a:sym typeface="+mn-ea"/>
              </a:rPr>
              <a:t>Mapping:</a:t>
            </a:r>
            <a:br>
              <a:rPr lang="en-US" sz="1600" dirty="0">
                <a:sym typeface="+mn-ea"/>
              </a:rPr>
            </a:br>
            <a:br>
              <a:rPr lang="en-US" sz="1600" dirty="0">
                <a:sym typeface="+mn-ea"/>
              </a:rPr>
            </a:br>
            <a:endParaRPr lang="en-US" altLang="en-US" sz="1600" b="1" u="sng" dirty="0">
              <a:sym typeface="+mn-ea"/>
            </a:endParaRPr>
          </a:p>
        </p:txBody>
      </p:sp>
      <p:pic>
        <p:nvPicPr>
          <p:cNvPr id="3" name="Picture 2"/>
          <p:cNvPicPr>
            <a:picLocks noChangeAspect="1"/>
          </p:cNvPicPr>
          <p:nvPr/>
        </p:nvPicPr>
        <p:blipFill>
          <a:blip r:embed="rId2"/>
          <a:stretch>
            <a:fillRect/>
          </a:stretch>
        </p:blipFill>
        <p:spPr>
          <a:xfrm>
            <a:off x="571500" y="1311275"/>
            <a:ext cx="7708900" cy="339217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8101965" cy="4290695"/>
          </a:xfrm>
        </p:spPr>
        <p:txBody>
          <a:bodyPr/>
          <a:lstStyle/>
          <a:p>
            <a:r>
              <a:rPr lang="en-US" sz="1600" b="1" u="sng" dirty="0">
                <a:sym typeface="+mn-ea"/>
              </a:rPr>
              <a:t>Postman Testing for </a:t>
            </a:r>
            <a:r>
              <a:rPr lang="en-GB" altLang="en-US" sz="1600" b="1" u="sng" dirty="0">
                <a:sym typeface="+mn-ea"/>
              </a:rPr>
              <a:t>Salary</a:t>
            </a:r>
            <a:r>
              <a:rPr lang="en-US" sz="1600" b="1" u="sng" dirty="0">
                <a:sym typeface="+mn-ea"/>
              </a:rPr>
              <a:t> Controller Service</a:t>
            </a:r>
            <a:br>
              <a:rPr lang="en-US" sz="1600" b="1" u="sng" dirty="0">
                <a:sym typeface="+mn-ea"/>
              </a:rPr>
            </a:br>
            <a:br>
              <a:rPr lang="en-US" sz="1600" b="1" u="sng" dirty="0">
                <a:sym typeface="+mn-ea"/>
              </a:rPr>
            </a:br>
            <a:r>
              <a:rPr lang="en-GB" altLang="en-US" sz="1600" b="1" dirty="0">
                <a:sym typeface="+mn-ea"/>
              </a:rPr>
              <a:t>4.</a:t>
            </a:r>
            <a:r>
              <a:rPr lang="en-US" sz="1600" dirty="0">
                <a:sym typeface="+mn-ea"/>
              </a:rPr>
              <a:t>POST Mapping:</a:t>
            </a:r>
            <a:br>
              <a:rPr lang="en-US" sz="1600" dirty="0">
                <a:sym typeface="+mn-ea"/>
              </a:rPr>
            </a:br>
            <a:br>
              <a:rPr lang="en-US" sz="1600" dirty="0">
                <a:sym typeface="+mn-ea"/>
              </a:rPr>
            </a:br>
            <a:br>
              <a:rPr lang="en-US" sz="1600" b="1" u="sng" dirty="0">
                <a:sym typeface="+mn-ea"/>
              </a:rPr>
            </a:br>
            <a:br>
              <a:rPr lang="en-US" sz="1600" b="1" u="sng" dirty="0">
                <a:sym typeface="+mn-ea"/>
              </a:rPr>
            </a:br>
            <a:endParaRPr lang="en-US" altLang="en-US" sz="1600" b="1" u="sng" dirty="0">
              <a:sym typeface="+mn-ea"/>
            </a:endParaRPr>
          </a:p>
        </p:txBody>
      </p:sp>
      <p:pic>
        <p:nvPicPr>
          <p:cNvPr id="3" name="Picture 2"/>
          <p:cNvPicPr>
            <a:picLocks noChangeAspect="1"/>
          </p:cNvPicPr>
          <p:nvPr/>
        </p:nvPicPr>
        <p:blipFill>
          <a:blip r:embed="rId2"/>
          <a:stretch>
            <a:fillRect/>
          </a:stretch>
        </p:blipFill>
        <p:spPr>
          <a:xfrm>
            <a:off x="271145" y="1252855"/>
            <a:ext cx="8166100" cy="36315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7500620" cy="4298950"/>
          </a:xfrm>
        </p:spPr>
        <p:txBody>
          <a:bodyPr/>
          <a:lstStyle/>
          <a:p>
            <a:r>
              <a:rPr lang="en-US" sz="1600" b="1" u="sng" dirty="0">
                <a:sym typeface="+mn-ea"/>
              </a:rPr>
              <a:t>Postman Testing for </a:t>
            </a:r>
            <a:r>
              <a:rPr lang="en-GB" altLang="en-US" sz="1600" b="1" u="sng" dirty="0">
                <a:sym typeface="+mn-ea"/>
              </a:rPr>
              <a:t>Salary</a:t>
            </a:r>
            <a:r>
              <a:rPr lang="en-US" sz="1600" b="1" u="sng" dirty="0">
                <a:sym typeface="+mn-ea"/>
              </a:rPr>
              <a:t> Controller Service</a:t>
            </a:r>
            <a:br>
              <a:rPr lang="en-US" sz="1600" b="1" u="sng" dirty="0">
                <a:sym typeface="+mn-ea"/>
              </a:rPr>
            </a:br>
            <a:br>
              <a:rPr lang="en-US" sz="1600" b="1" u="sng" dirty="0">
                <a:sym typeface="+mn-ea"/>
              </a:rPr>
            </a:br>
            <a:r>
              <a:rPr lang="en-GB" altLang="en-US" sz="1600" b="1" dirty="0">
                <a:sym typeface="+mn-ea"/>
              </a:rPr>
              <a:t>5.PUT </a:t>
            </a:r>
            <a:r>
              <a:rPr lang="en-US" sz="1600" dirty="0">
                <a:sym typeface="+mn-ea"/>
              </a:rPr>
              <a:t>Mapping:</a:t>
            </a:r>
            <a:r>
              <a:rPr lang="en-GB" altLang="en-US" sz="1600" b="1" u="sng" dirty="0">
                <a:sym typeface="+mn-ea"/>
              </a:rPr>
              <a:t> </a:t>
            </a:r>
            <a:br>
              <a:rPr lang="en-GB" altLang="en-US" sz="1600" b="1" u="sng" dirty="0">
                <a:sym typeface="+mn-ea"/>
              </a:rPr>
            </a:br>
            <a:br>
              <a:rPr lang="en-GB" altLang="en-US" sz="1600" b="1" u="sng" dirty="0">
                <a:sym typeface="+mn-ea"/>
              </a:rPr>
            </a:br>
            <a:br>
              <a:rPr lang="en-US" sz="1600" b="1" u="sng" dirty="0">
                <a:sym typeface="+mn-ea"/>
              </a:rPr>
            </a:br>
            <a:br>
              <a:rPr lang="en-US" sz="1600" b="1" u="sng" dirty="0">
                <a:sym typeface="+mn-ea"/>
              </a:rPr>
            </a:br>
            <a:endParaRPr lang="en-US" altLang="en-US" sz="1600" b="1" u="sng" dirty="0">
              <a:sym typeface="+mn-ea"/>
            </a:endParaRPr>
          </a:p>
        </p:txBody>
      </p:sp>
      <p:pic>
        <p:nvPicPr>
          <p:cNvPr id="3" name="Picture 2"/>
          <p:cNvPicPr>
            <a:picLocks noChangeAspect="1"/>
          </p:cNvPicPr>
          <p:nvPr/>
        </p:nvPicPr>
        <p:blipFill>
          <a:blip r:embed="rId2"/>
          <a:stretch>
            <a:fillRect/>
          </a:stretch>
        </p:blipFill>
        <p:spPr>
          <a:xfrm>
            <a:off x="817880" y="1389380"/>
            <a:ext cx="7254875" cy="343789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8241665" cy="4361180"/>
          </a:xfrm>
        </p:spPr>
        <p:txBody>
          <a:bodyPr/>
          <a:lstStyle/>
          <a:p>
            <a:r>
              <a:rPr lang="en-GB" altLang="en-US" sz="1400"/>
              <a:t>Vasanth: Timesheet Service</a:t>
            </a:r>
            <a:br>
              <a:rPr lang="en-GB" altLang="en-US" sz="1400"/>
            </a:br>
            <a:br>
              <a:rPr lang="en-GB" altLang="en-US" sz="1400"/>
            </a:br>
            <a:r>
              <a:rPr lang="en-GB" altLang="en-US" sz="1400"/>
              <a:t>1.Timesheet config sever.</a:t>
            </a:r>
            <a:br>
              <a:rPr lang="en-GB" altLang="en-US" sz="1400"/>
            </a:br>
            <a:r>
              <a:rPr lang="en-GB" altLang="en-US" sz="1400"/>
              <a:t>2.Timesheet Eureka server.</a:t>
            </a:r>
            <a:br>
              <a:rPr lang="en-GB" altLang="en-US" sz="1400"/>
            </a:br>
            <a:r>
              <a:rPr lang="en-GB" altLang="en-US" sz="1400"/>
              <a:t>3.Timesheet Feign,Resilience 4J,Retry</a:t>
            </a:r>
            <a:br>
              <a:rPr lang="en-GB" altLang="en-US" sz="1400"/>
            </a:br>
            <a:r>
              <a:rPr lang="en-GB" altLang="en-US" sz="1400"/>
              <a:t>4.Timesheet service</a:t>
            </a:r>
            <a:br>
              <a:rPr lang="en-GB" altLang="en-US" sz="1400"/>
            </a:br>
            <a:br>
              <a:rPr lang="en-GB" altLang="en-US" sz="1400"/>
            </a:br>
            <a:br>
              <a:rPr lang="en-GB" altLang="en-US" sz="1400"/>
            </a:br>
            <a:endParaRPr lang="en-GB" altLang="en-US" sz="1400"/>
          </a:p>
        </p:txBody>
      </p:sp>
      <p:pic>
        <p:nvPicPr>
          <p:cNvPr id="3" name="Picture 2"/>
          <p:cNvPicPr>
            <a:picLocks noChangeAspect="1"/>
          </p:cNvPicPr>
          <p:nvPr/>
        </p:nvPicPr>
        <p:blipFill>
          <a:blip r:embed="rId2"/>
          <a:stretch>
            <a:fillRect/>
          </a:stretch>
        </p:blipFill>
        <p:spPr>
          <a:xfrm>
            <a:off x="4669790" y="2353310"/>
            <a:ext cx="3948430" cy="23475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3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GB" dirty="0">
                <a:solidFill>
                  <a:schemeClr val="tx1">
                    <a:lumMod val="65000"/>
                    <a:lumOff val="35000"/>
                  </a:schemeClr>
                </a:solidFill>
                <a:latin typeface="Garamond" panose="02020404030301010803" pitchFamily="18" charset="0"/>
                <a:ea typeface="Times New Roman" panose="02020603050405020304"/>
                <a:cs typeface="Times New Roman" panose="02020603050405020304"/>
                <a:sym typeface="Times New Roman" panose="02020603050405020304"/>
              </a:rPr>
              <a:t>Objective</a:t>
            </a:r>
            <a:endParaRPr dirty="0">
              <a:solidFill>
                <a:schemeClr val="tx1">
                  <a:lumMod val="65000"/>
                  <a:lumOff val="35000"/>
                </a:schemeClr>
              </a:solidFill>
              <a:latin typeface="Garamond" panose="02020404030301010803" pitchFamily="18" charset="0"/>
              <a:ea typeface="Times New Roman" panose="02020603050405020304"/>
              <a:cs typeface="Times New Roman" panose="02020603050405020304"/>
              <a:sym typeface="Times New Roman" panose="02020603050405020304"/>
            </a:endParaRPr>
          </a:p>
        </p:txBody>
      </p:sp>
      <p:sp>
        <p:nvSpPr>
          <p:cNvPr id="738" name="Google Shape;738;p31"/>
          <p:cNvSpPr txBox="1"/>
          <p:nvPr/>
        </p:nvSpPr>
        <p:spPr>
          <a:xfrm flipH="1">
            <a:off x="2806994" y="491400"/>
            <a:ext cx="5797004" cy="428634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2000"/>
              <a:buFont typeface="Arial" panose="020B0604020202020204"/>
              <a:buNone/>
            </a:pPr>
            <a:r>
              <a:rPr lang="en-GB" sz="160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GB" sz="1600" i="0" u="none" strike="noStrike" cap="none"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The Primary objective of the design is to deliver the requirement as delivered by the feasibility report. There are some objective we kept in mind.</a:t>
            </a:r>
          </a:p>
          <a:p>
            <a:pPr marL="0" marR="0" lvl="0" indent="0" algn="l" rtl="0">
              <a:lnSpc>
                <a:spcPct val="150000"/>
              </a:lnSpc>
              <a:spcBef>
                <a:spcPts val="0"/>
              </a:spcBef>
              <a:spcAft>
                <a:spcPts val="0"/>
              </a:spcAft>
              <a:buClr>
                <a:srgbClr val="000000"/>
              </a:buClr>
              <a:buSzPts val="2000"/>
              <a:buFont typeface="Arial" panose="020B0604020202020204"/>
              <a:buNone/>
            </a:pPr>
            <a:endParaRPr sz="1600" i="0" u="none" strike="noStrike" cap="none"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endParaRPr>
          </a:p>
          <a:p>
            <a:pPr marL="615950" lvl="1" indent="-285750">
              <a:lnSpc>
                <a:spcPct val="150000"/>
              </a:lnSpc>
              <a:buClr>
                <a:srgbClr val="000000"/>
              </a:buClr>
              <a:buSzPts val="2000"/>
              <a:buFont typeface="Courier New" panose="02070309020205020404" pitchFamily="49" charset="0"/>
              <a:buChar char="o"/>
            </a:pPr>
            <a:r>
              <a:rPr lang="en-GB" sz="1600" b="1" i="0" u="none" strike="noStrike" cap="none"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Practically</a:t>
            </a:r>
            <a:r>
              <a:rPr lang="en-GB" sz="1600" i="0" u="none" strike="noStrike" cap="none"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 : The system is quite stable and can be operated by the Employees with average intelligence.</a:t>
            </a:r>
          </a:p>
          <a:p>
            <a:pPr marL="330200" lvl="1">
              <a:lnSpc>
                <a:spcPct val="150000"/>
              </a:lnSpc>
              <a:buClr>
                <a:srgbClr val="000000"/>
              </a:buClr>
              <a:buSzPts val="2000"/>
            </a:pPr>
            <a:endParaRPr sz="1600"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endParaRPr>
          </a:p>
          <a:p>
            <a:pPr marL="615950" lvl="1" indent="-285750">
              <a:lnSpc>
                <a:spcPct val="150000"/>
              </a:lnSpc>
              <a:buClr>
                <a:srgbClr val="000000"/>
              </a:buClr>
              <a:buSzPts val="2000"/>
              <a:buFont typeface="Courier New" panose="02070309020205020404" pitchFamily="49" charset="0"/>
              <a:buChar char="o"/>
            </a:pPr>
            <a:r>
              <a:rPr lang="en-GB" sz="1600" b="1" i="0" u="none" strike="noStrike" cap="none"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Efficiency</a:t>
            </a:r>
            <a:r>
              <a:rPr lang="en-GB" sz="1600" i="0" u="none" strike="noStrike" cap="none"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rPr>
              <a:t> : We tried to improve accuracy and productivity.</a:t>
            </a:r>
            <a:endParaRPr sz="1600" i="0" u="none" strike="noStrike" cap="none" dirty="0">
              <a:solidFill>
                <a:schemeClr val="tx1">
                  <a:lumMod val="65000"/>
                  <a:lumOff val="35000"/>
                </a:schemeClr>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3"/>
          <a:stretch>
            <a:fillRect/>
          </a:stretch>
        </p:blipFill>
        <p:spPr>
          <a:xfrm>
            <a:off x="8563304" y="4565963"/>
            <a:ext cx="603556" cy="573074"/>
          </a:xfrm>
          <a:prstGeom prst="rect">
            <a:avLst/>
          </a:prstGeom>
        </p:spPr>
      </p:pic>
      <p:pic>
        <p:nvPicPr>
          <p:cNvPr id="3074" name="Picture 2" descr="Objectives | Sustainable Environment On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71" y="904875"/>
            <a:ext cx="2220049"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7053580" cy="4013835"/>
          </a:xfrm>
        </p:spPr>
        <p:txBody>
          <a:bodyPr/>
          <a:lstStyle/>
          <a:p>
            <a:r>
              <a:rPr lang="en-US" sz="1600" b="1" u="sng" dirty="0">
                <a:sym typeface="+mn-ea"/>
              </a:rPr>
              <a:t>Postman Testing for </a:t>
            </a:r>
            <a:r>
              <a:rPr lang="en-GB" altLang="en-US" sz="1600" b="1" u="sng" dirty="0">
                <a:sym typeface="+mn-ea"/>
              </a:rPr>
              <a:t>Timesheet </a:t>
            </a:r>
            <a:r>
              <a:rPr lang="en-US" sz="1600" b="1" u="sng" dirty="0">
                <a:sym typeface="+mn-ea"/>
              </a:rPr>
              <a:t>Controller Service</a:t>
            </a:r>
            <a:br>
              <a:rPr lang="en-US" sz="1600" b="1" u="sng" dirty="0">
                <a:sym typeface="+mn-ea"/>
              </a:rPr>
            </a:br>
            <a:br>
              <a:rPr lang="en-US" sz="1600" b="1" u="sng" dirty="0">
                <a:sym typeface="+mn-ea"/>
              </a:rPr>
            </a:br>
            <a:r>
              <a:rPr lang="en-GB" altLang="en-US" sz="1600" b="1" dirty="0">
                <a:sym typeface="+mn-ea"/>
              </a:rPr>
              <a:t>1.</a:t>
            </a:r>
            <a:r>
              <a:rPr lang="en-US" sz="1600" dirty="0">
                <a:sym typeface="+mn-ea"/>
              </a:rPr>
              <a:t>GET Mapping:</a:t>
            </a:r>
            <a:br>
              <a:rPr lang="en-US" b="1" u="sng" dirty="0">
                <a:sym typeface="+mn-ea"/>
              </a:rPr>
            </a:br>
            <a:br>
              <a:rPr lang="en-US" b="1" u="sng" dirty="0">
                <a:sym typeface="+mn-ea"/>
              </a:rPr>
            </a:br>
            <a:endParaRPr lang="en-GB" altLang="en-US"/>
          </a:p>
        </p:txBody>
      </p:sp>
      <p:pic>
        <p:nvPicPr>
          <p:cNvPr id="3" name="Picture 2"/>
          <p:cNvPicPr>
            <a:picLocks noChangeAspect="1"/>
          </p:cNvPicPr>
          <p:nvPr/>
        </p:nvPicPr>
        <p:blipFill>
          <a:blip r:embed="rId2"/>
          <a:stretch>
            <a:fillRect/>
          </a:stretch>
        </p:blipFill>
        <p:spPr>
          <a:xfrm>
            <a:off x="993775" y="1466215"/>
            <a:ext cx="6717665" cy="339852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sym typeface="+mn-ea"/>
              </a:rPr>
              <a:t>Postman Testing for </a:t>
            </a:r>
            <a:r>
              <a:rPr lang="en-GB" altLang="en-US" sz="1600" b="1" u="sng" dirty="0">
                <a:sym typeface="+mn-ea"/>
              </a:rPr>
              <a:t>Timesheet </a:t>
            </a:r>
            <a:r>
              <a:rPr lang="en-US" sz="1600" b="1" u="sng" dirty="0">
                <a:sym typeface="+mn-ea"/>
              </a:rPr>
              <a:t>Controller Service</a:t>
            </a:r>
            <a:br>
              <a:rPr lang="en-US" sz="1600" b="1" u="sng" dirty="0">
                <a:sym typeface="+mn-ea"/>
              </a:rPr>
            </a:br>
            <a:br>
              <a:rPr lang="en-US" sz="1600" b="1" u="sng" dirty="0">
                <a:sym typeface="+mn-ea"/>
              </a:rPr>
            </a:br>
            <a:r>
              <a:rPr lang="en-GB" altLang="en-US" sz="1600" b="1" u="sng" dirty="0">
                <a:sym typeface="+mn-ea"/>
              </a:rPr>
              <a:t>2</a:t>
            </a:r>
            <a:r>
              <a:rPr lang="en-GB" altLang="en-US" sz="1600" b="1" dirty="0">
                <a:sym typeface="+mn-ea"/>
              </a:rPr>
              <a:t>.</a:t>
            </a:r>
            <a:r>
              <a:rPr lang="en-US" sz="1600" dirty="0">
                <a:sym typeface="+mn-ea"/>
              </a:rPr>
              <a:t>GET Mapping:</a:t>
            </a:r>
            <a:br>
              <a:rPr lang="en-US" sz="1600" dirty="0">
                <a:sym typeface="+mn-ea"/>
              </a:rPr>
            </a:br>
            <a:br>
              <a:rPr lang="en-US" sz="1600" dirty="0">
                <a:sym typeface="+mn-ea"/>
              </a:rPr>
            </a:br>
            <a:endParaRPr lang="en-US" altLang="en-US" sz="1600" b="1" u="sng" dirty="0">
              <a:sym typeface="+mn-ea"/>
            </a:endParaRPr>
          </a:p>
        </p:txBody>
      </p:sp>
      <p:pic>
        <p:nvPicPr>
          <p:cNvPr id="3" name="Picture 2"/>
          <p:cNvPicPr>
            <a:picLocks noChangeAspect="1"/>
          </p:cNvPicPr>
          <p:nvPr/>
        </p:nvPicPr>
        <p:blipFill>
          <a:blip r:embed="rId2"/>
          <a:stretch>
            <a:fillRect/>
          </a:stretch>
        </p:blipFill>
        <p:spPr>
          <a:xfrm>
            <a:off x="909320" y="1390015"/>
            <a:ext cx="7009765" cy="344424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sym typeface="+mn-ea"/>
              </a:rPr>
              <a:t>Postman Testing for </a:t>
            </a:r>
            <a:r>
              <a:rPr lang="en-GB" altLang="en-US" sz="1600" b="1" u="sng" dirty="0">
                <a:sym typeface="+mn-ea"/>
              </a:rPr>
              <a:t>Timesheet </a:t>
            </a:r>
            <a:r>
              <a:rPr lang="en-US" sz="1600" b="1" u="sng" dirty="0">
                <a:sym typeface="+mn-ea"/>
              </a:rPr>
              <a:t>Controller Service</a:t>
            </a:r>
            <a:br>
              <a:rPr lang="en-US" sz="1600" b="1" u="sng" dirty="0">
                <a:sym typeface="+mn-ea"/>
              </a:rPr>
            </a:br>
            <a:br>
              <a:rPr lang="en-US" sz="1600" b="1" u="sng" dirty="0">
                <a:sym typeface="+mn-ea"/>
              </a:rPr>
            </a:br>
            <a:r>
              <a:rPr lang="en-GB" altLang="en-US" sz="1600" b="1" u="sng" dirty="0">
                <a:sym typeface="+mn-ea"/>
              </a:rPr>
              <a:t>3</a:t>
            </a:r>
            <a:r>
              <a:rPr lang="en-GB" altLang="en-US" sz="1600" b="1" dirty="0">
                <a:sym typeface="+mn-ea"/>
              </a:rPr>
              <a:t>.</a:t>
            </a:r>
            <a:r>
              <a:rPr lang="en-US" sz="1600" dirty="0">
                <a:sym typeface="+mn-ea"/>
              </a:rPr>
              <a:t>POST Mapping:</a:t>
            </a:r>
            <a:br>
              <a:rPr lang="en-US" sz="1600" dirty="0">
                <a:sym typeface="+mn-ea"/>
              </a:rPr>
            </a:br>
            <a:br>
              <a:rPr lang="en-US" sz="1600" dirty="0">
                <a:sym typeface="+mn-ea"/>
              </a:rPr>
            </a:br>
            <a:endParaRPr lang="en-US" altLang="en-US" sz="1600" b="1" u="sng" dirty="0">
              <a:sym typeface="+mn-ea"/>
            </a:endParaRPr>
          </a:p>
        </p:txBody>
      </p:sp>
      <p:pic>
        <p:nvPicPr>
          <p:cNvPr id="4" name="Picture 3"/>
          <p:cNvPicPr>
            <a:picLocks noChangeAspect="1"/>
          </p:cNvPicPr>
          <p:nvPr/>
        </p:nvPicPr>
        <p:blipFill>
          <a:blip r:embed="rId2"/>
          <a:stretch>
            <a:fillRect/>
          </a:stretch>
        </p:blipFill>
        <p:spPr>
          <a:xfrm>
            <a:off x="970915" y="1504950"/>
            <a:ext cx="7318375" cy="338328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sym typeface="+mn-ea"/>
              </a:rPr>
              <a:t>Postman Testing for </a:t>
            </a:r>
            <a:r>
              <a:rPr lang="en-GB" altLang="en-US" sz="1600" b="1" u="sng" dirty="0">
                <a:sym typeface="+mn-ea"/>
              </a:rPr>
              <a:t>Timesheet </a:t>
            </a:r>
            <a:r>
              <a:rPr lang="en-US" sz="1600" b="1" u="sng" dirty="0">
                <a:sym typeface="+mn-ea"/>
              </a:rPr>
              <a:t>Controller Service</a:t>
            </a:r>
            <a:br>
              <a:rPr lang="en-US" sz="1600" b="1" u="sng" dirty="0">
                <a:sym typeface="+mn-ea"/>
              </a:rPr>
            </a:br>
            <a:br>
              <a:rPr lang="en-US" sz="1600" b="1" u="sng" dirty="0">
                <a:sym typeface="+mn-ea"/>
              </a:rPr>
            </a:br>
            <a:r>
              <a:rPr lang="en-GB" altLang="en-US" sz="1600" b="1" u="sng" dirty="0">
                <a:sym typeface="+mn-ea"/>
              </a:rPr>
              <a:t>4</a:t>
            </a:r>
            <a:r>
              <a:rPr lang="en-GB" altLang="en-US" sz="1600" b="1" dirty="0">
                <a:sym typeface="+mn-ea"/>
              </a:rPr>
              <a:t>.PUT </a:t>
            </a:r>
            <a:r>
              <a:rPr lang="en-US" sz="1600" dirty="0">
                <a:sym typeface="+mn-ea"/>
              </a:rPr>
              <a:t>Mapping:</a:t>
            </a:r>
            <a:endParaRPr lang="en-US" altLang="en-US" sz="1600" b="1" u="sng" dirty="0">
              <a:sym typeface="+mn-ea"/>
            </a:endParaRPr>
          </a:p>
        </p:txBody>
      </p:sp>
      <p:pic>
        <p:nvPicPr>
          <p:cNvPr id="4" name="Picture 3"/>
          <p:cNvPicPr>
            <a:picLocks noChangeAspect="1"/>
          </p:cNvPicPr>
          <p:nvPr/>
        </p:nvPicPr>
        <p:blipFill>
          <a:blip r:embed="rId2"/>
          <a:stretch>
            <a:fillRect/>
          </a:stretch>
        </p:blipFill>
        <p:spPr>
          <a:xfrm>
            <a:off x="816610" y="1312545"/>
            <a:ext cx="7518400" cy="3429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sym typeface="+mn-ea"/>
              </a:rPr>
              <a:t>Postman Testing for </a:t>
            </a:r>
            <a:r>
              <a:rPr lang="en-GB" altLang="en-US" sz="1600" b="1" u="sng" dirty="0">
                <a:sym typeface="+mn-ea"/>
              </a:rPr>
              <a:t>Timesheet </a:t>
            </a:r>
            <a:r>
              <a:rPr lang="en-US" sz="1600" b="1" u="sng" dirty="0">
                <a:sym typeface="+mn-ea"/>
              </a:rPr>
              <a:t>Controller Service</a:t>
            </a:r>
            <a:br>
              <a:rPr lang="en-US" sz="1600" b="1" u="sng" dirty="0">
                <a:sym typeface="+mn-ea"/>
              </a:rPr>
            </a:br>
            <a:br>
              <a:rPr lang="en-US" sz="1600" b="1" u="sng" dirty="0">
                <a:sym typeface="+mn-ea"/>
              </a:rPr>
            </a:br>
            <a:r>
              <a:rPr lang="en-GB" altLang="en-US" sz="1600" b="1" dirty="0">
                <a:sym typeface="+mn-ea"/>
              </a:rPr>
              <a:t>5.DELETE </a:t>
            </a:r>
            <a:r>
              <a:rPr lang="en-US" sz="1600" dirty="0">
                <a:sym typeface="+mn-ea"/>
              </a:rPr>
              <a:t>Mapping:</a:t>
            </a:r>
            <a:endParaRPr lang="en-US" altLang="en-US" sz="1600" b="1" u="sng" dirty="0">
              <a:sym typeface="+mn-ea"/>
            </a:endParaRPr>
          </a:p>
        </p:txBody>
      </p:sp>
      <p:pic>
        <p:nvPicPr>
          <p:cNvPr id="3" name="Picture 2"/>
          <p:cNvPicPr>
            <a:picLocks noChangeAspect="1"/>
          </p:cNvPicPr>
          <p:nvPr/>
        </p:nvPicPr>
        <p:blipFill>
          <a:blip r:embed="rId2"/>
          <a:stretch>
            <a:fillRect/>
          </a:stretch>
        </p:blipFill>
        <p:spPr>
          <a:xfrm>
            <a:off x="901065" y="1296670"/>
            <a:ext cx="7032625" cy="3429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8133080" cy="4137025"/>
          </a:xfrm>
        </p:spPr>
        <p:txBody>
          <a:bodyPr/>
          <a:lstStyle/>
          <a:p>
            <a:r>
              <a:rPr lang="en-GB" altLang="en-US" sz="1400"/>
              <a:t>Girish: Employee Controller</a:t>
            </a:r>
            <a:br>
              <a:rPr lang="en-GB" altLang="en-US" sz="1400"/>
            </a:br>
            <a:br>
              <a:rPr lang="en-GB" altLang="en-US" sz="1400"/>
            </a:br>
            <a:r>
              <a:rPr lang="en-GB" altLang="en-US" sz="1400"/>
              <a:t>1.Employee controller Config server</a:t>
            </a:r>
            <a:br>
              <a:rPr lang="en-GB" altLang="en-US" sz="1400"/>
            </a:br>
            <a:r>
              <a:rPr lang="en-GB" altLang="en-US" sz="1400"/>
              <a:t>2.Employee Controller Eureka Server</a:t>
            </a:r>
            <a:br>
              <a:rPr lang="en-GB" altLang="en-US" sz="1400"/>
            </a:br>
            <a:r>
              <a:rPr lang="en-GB" altLang="en-US" sz="1400"/>
              <a:t>3.Employee Controller Feign,Resilience 4J,Retry</a:t>
            </a:r>
            <a:br>
              <a:rPr lang="en-GB" altLang="en-US" sz="1400"/>
            </a:br>
            <a:r>
              <a:rPr lang="en-GB" altLang="en-US" sz="1400"/>
              <a:t>4.Employee Controller Service</a:t>
            </a:r>
          </a:p>
        </p:txBody>
      </p:sp>
      <p:pic>
        <p:nvPicPr>
          <p:cNvPr id="3" name="Picture 2"/>
          <p:cNvPicPr>
            <a:picLocks noChangeAspect="1"/>
          </p:cNvPicPr>
          <p:nvPr/>
        </p:nvPicPr>
        <p:blipFill>
          <a:blip r:embed="rId2"/>
          <a:stretch>
            <a:fillRect/>
          </a:stretch>
        </p:blipFill>
        <p:spPr>
          <a:xfrm>
            <a:off x="4929505" y="2209800"/>
            <a:ext cx="3390900" cy="22669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7053580" cy="4321810"/>
          </a:xfrm>
        </p:spPr>
        <p:txBody>
          <a:bodyPr/>
          <a:lstStyle/>
          <a:p>
            <a:r>
              <a:rPr lang="en-US" sz="1600" b="1" u="sng" dirty="0">
                <a:sym typeface="+mn-ea"/>
              </a:rPr>
              <a:t>Postman Testing for </a:t>
            </a:r>
            <a:r>
              <a:rPr lang="en-GB" altLang="en-US" sz="1600" b="1" u="sng" dirty="0">
                <a:sym typeface="+mn-ea"/>
              </a:rPr>
              <a:t>Employee</a:t>
            </a:r>
            <a:r>
              <a:rPr lang="en-US" sz="1600" b="1" u="sng" dirty="0">
                <a:sym typeface="+mn-ea"/>
              </a:rPr>
              <a:t> Controller Service</a:t>
            </a:r>
            <a:br>
              <a:rPr lang="en-US" b="1" u="sng" dirty="0">
                <a:sym typeface="+mn-ea"/>
              </a:rPr>
            </a:br>
            <a:br>
              <a:rPr lang="en-US" b="1" u="sng" dirty="0">
                <a:sym typeface="+mn-ea"/>
              </a:rPr>
            </a:br>
            <a:r>
              <a:rPr lang="en-GB" altLang="en-US" sz="1600" b="1" dirty="0">
                <a:sym typeface="+mn-ea"/>
              </a:rPr>
              <a:t>1.</a:t>
            </a:r>
            <a:r>
              <a:rPr lang="en-US" sz="1600" dirty="0">
                <a:sym typeface="+mn-ea"/>
              </a:rPr>
              <a:t>GET Mapping:</a:t>
            </a:r>
            <a:endParaRPr lang="en-GB" altLang="en-US" sz="1600"/>
          </a:p>
        </p:txBody>
      </p:sp>
      <p:pic>
        <p:nvPicPr>
          <p:cNvPr id="3" name="Picture 2"/>
          <p:cNvPicPr>
            <a:picLocks noChangeAspect="1"/>
          </p:cNvPicPr>
          <p:nvPr/>
        </p:nvPicPr>
        <p:blipFill>
          <a:blip r:embed="rId2"/>
          <a:stretch>
            <a:fillRect/>
          </a:stretch>
        </p:blipFill>
        <p:spPr>
          <a:xfrm>
            <a:off x="836295" y="1732915"/>
            <a:ext cx="7709535" cy="29876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339725"/>
            <a:ext cx="8017510" cy="4128770"/>
          </a:xfrm>
        </p:spPr>
        <p:txBody>
          <a:bodyPr/>
          <a:lstStyle/>
          <a:p>
            <a:r>
              <a:rPr lang="en-GB" altLang="en-US" sz="1400"/>
              <a:t>Raju: Registration controller</a:t>
            </a:r>
            <a:br>
              <a:rPr lang="en-GB" altLang="en-US" sz="1400"/>
            </a:br>
            <a:br>
              <a:rPr lang="en-GB" altLang="en-US" sz="1400"/>
            </a:br>
            <a:r>
              <a:rPr lang="en-GB" altLang="en-US" sz="1400"/>
              <a:t>1.</a:t>
            </a:r>
            <a:r>
              <a:rPr lang="en-GB" altLang="en-US" sz="1400">
                <a:sym typeface="+mn-ea"/>
              </a:rPr>
              <a:t>Registration controller Config server</a:t>
            </a:r>
            <a:br>
              <a:rPr lang="en-GB" altLang="en-US" sz="1400">
                <a:sym typeface="+mn-ea"/>
              </a:rPr>
            </a:br>
            <a:r>
              <a:rPr lang="en-GB" altLang="en-US" sz="1400">
                <a:sym typeface="+mn-ea"/>
              </a:rPr>
              <a:t>2.Registration controller Eureka server</a:t>
            </a:r>
            <a:br>
              <a:rPr lang="en-GB" altLang="en-US" sz="1400">
                <a:sym typeface="+mn-ea"/>
              </a:rPr>
            </a:br>
            <a:r>
              <a:rPr lang="en-GB" altLang="en-US" sz="1400">
                <a:sym typeface="+mn-ea"/>
              </a:rPr>
              <a:t>3.Registration controller Feign,Resilience 4J,Retry</a:t>
            </a:r>
            <a:br>
              <a:rPr lang="en-GB" altLang="en-US" sz="1400">
                <a:sym typeface="+mn-ea"/>
              </a:rPr>
            </a:br>
            <a:r>
              <a:rPr lang="en-GB" altLang="en-US" sz="1400">
                <a:sym typeface="+mn-ea"/>
              </a:rPr>
              <a:t>4.Registration controller Service</a:t>
            </a:r>
            <a:br>
              <a:rPr lang="en-GB" altLang="en-US" sz="1400">
                <a:sym typeface="+mn-ea"/>
              </a:rPr>
            </a:br>
            <a:endParaRPr lang="en-GB" altLang="en-US" sz="1400">
              <a:sym typeface="+mn-ea"/>
            </a:endParaRPr>
          </a:p>
        </p:txBody>
      </p:sp>
      <p:pic>
        <p:nvPicPr>
          <p:cNvPr id="3" name="Picture 2"/>
          <p:cNvPicPr>
            <a:picLocks noChangeAspect="1"/>
          </p:cNvPicPr>
          <p:nvPr/>
        </p:nvPicPr>
        <p:blipFill>
          <a:blip r:embed="rId2"/>
          <a:stretch>
            <a:fillRect/>
          </a:stretch>
        </p:blipFill>
        <p:spPr>
          <a:xfrm>
            <a:off x="4841240" y="2178685"/>
            <a:ext cx="3660775" cy="268541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sym typeface="+mn-ea"/>
              </a:rPr>
              <a:t>Postman Testing for </a:t>
            </a:r>
            <a:r>
              <a:rPr lang="en-GB" altLang="en-US" sz="1600" b="1" u="sng" dirty="0">
                <a:sym typeface="+mn-ea"/>
              </a:rPr>
              <a:t>Registration </a:t>
            </a:r>
            <a:r>
              <a:rPr lang="en-US" sz="1600" b="1" u="sng" dirty="0">
                <a:sym typeface="+mn-ea"/>
              </a:rPr>
              <a:t> Controller Service</a:t>
            </a:r>
            <a:br>
              <a:rPr lang="en-US" sz="1600" b="1" u="sng" dirty="0">
                <a:sym typeface="+mn-ea"/>
              </a:rPr>
            </a:br>
            <a:br>
              <a:rPr lang="en-US" sz="1600" b="1" u="sng" dirty="0">
                <a:sym typeface="+mn-ea"/>
              </a:rPr>
            </a:br>
            <a:r>
              <a:rPr lang="en-GB" altLang="en-US" sz="1600" b="1" u="sng" dirty="0">
                <a:sym typeface="+mn-ea"/>
              </a:rPr>
              <a:t>1</a:t>
            </a:r>
            <a:r>
              <a:rPr lang="en-GB" altLang="en-US" sz="1600" b="1" dirty="0">
                <a:sym typeface="+mn-ea"/>
              </a:rPr>
              <a:t>.</a:t>
            </a:r>
            <a:r>
              <a:rPr lang="en-US" sz="1600" dirty="0">
                <a:sym typeface="+mn-ea"/>
              </a:rPr>
              <a:t>POST Mapping:</a:t>
            </a:r>
            <a:r>
              <a:rPr lang="en-GB" altLang="en-US" sz="1600" dirty="0">
                <a:sym typeface="+mn-ea"/>
              </a:rPr>
              <a:t>(Employee registration)</a:t>
            </a:r>
            <a:br>
              <a:rPr lang="en-US" sz="1600" b="1" u="sng" dirty="0">
                <a:sym typeface="+mn-ea"/>
              </a:rPr>
            </a:br>
            <a:br>
              <a:rPr lang="en-US" sz="1600" b="1" u="sng" dirty="0">
                <a:sym typeface="+mn-ea"/>
              </a:rPr>
            </a:br>
            <a:endParaRPr lang="en-US" altLang="en-US" sz="1600" b="1" u="sng" dirty="0">
              <a:sym typeface="+mn-ea"/>
            </a:endParaRPr>
          </a:p>
        </p:txBody>
      </p:sp>
      <p:pic>
        <p:nvPicPr>
          <p:cNvPr id="3" name="Picture 2"/>
          <p:cNvPicPr>
            <a:picLocks noChangeAspect="1"/>
          </p:cNvPicPr>
          <p:nvPr/>
        </p:nvPicPr>
        <p:blipFill>
          <a:blip r:embed="rId2"/>
          <a:stretch>
            <a:fillRect/>
          </a:stretch>
        </p:blipFill>
        <p:spPr>
          <a:xfrm>
            <a:off x="485140" y="1389380"/>
            <a:ext cx="7574280" cy="340804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sym typeface="+mn-ea"/>
              </a:rPr>
              <a:t>Postman Testing for </a:t>
            </a:r>
            <a:r>
              <a:rPr lang="en-GB" altLang="en-US" sz="1600" b="1" u="sng" dirty="0">
                <a:sym typeface="+mn-ea"/>
              </a:rPr>
              <a:t>Registration </a:t>
            </a:r>
            <a:r>
              <a:rPr lang="en-US" sz="1600" b="1" u="sng" dirty="0">
                <a:sym typeface="+mn-ea"/>
              </a:rPr>
              <a:t> Controller Service</a:t>
            </a:r>
            <a:br>
              <a:rPr lang="en-US" sz="1600" b="1" u="sng" dirty="0">
                <a:sym typeface="+mn-ea"/>
              </a:rPr>
            </a:br>
            <a:br>
              <a:rPr lang="en-US" sz="1600" b="1" u="sng" dirty="0">
                <a:sym typeface="+mn-ea"/>
              </a:rPr>
            </a:br>
            <a:r>
              <a:rPr lang="en-GB" altLang="en-US" sz="1600" dirty="0">
                <a:sym typeface="+mn-ea"/>
              </a:rPr>
              <a:t>2.</a:t>
            </a:r>
            <a:r>
              <a:rPr lang="en-US" sz="1600" dirty="0">
                <a:sym typeface="+mn-ea"/>
              </a:rPr>
              <a:t>POST Mapping:</a:t>
            </a:r>
            <a:r>
              <a:rPr lang="en-GB" altLang="en-US" sz="1600" dirty="0">
                <a:sym typeface="+mn-ea"/>
              </a:rPr>
              <a:t>(Employee Login)</a:t>
            </a:r>
            <a:endParaRPr lang="en-GB" altLang="en-US" sz="1600" b="1" u="sng" dirty="0">
              <a:sym typeface="+mn-ea"/>
            </a:endParaRPr>
          </a:p>
        </p:txBody>
      </p:sp>
      <p:pic>
        <p:nvPicPr>
          <p:cNvPr id="3" name="Picture 2"/>
          <p:cNvPicPr>
            <a:picLocks noChangeAspect="1"/>
          </p:cNvPicPr>
          <p:nvPr/>
        </p:nvPicPr>
        <p:blipFill>
          <a:blip r:embed="rId2"/>
          <a:stretch>
            <a:fillRect/>
          </a:stretch>
        </p:blipFill>
        <p:spPr>
          <a:xfrm>
            <a:off x="605155" y="1338580"/>
            <a:ext cx="7933690" cy="34150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491399"/>
            <a:ext cx="8100000" cy="3780563"/>
          </a:xfrm>
        </p:spPr>
        <p:txBody>
          <a:bodyPr/>
          <a:lstStyle/>
          <a:p>
            <a:pPr algn="l"/>
            <a:r>
              <a:rPr lang="en-US" sz="2400" dirty="0">
                <a:solidFill>
                  <a:schemeClr val="tx1"/>
                </a:solidFill>
                <a:latin typeface="Optima" pitchFamily="34" charset="0"/>
                <a:ea typeface="Optima" pitchFamily="34" charset="-122"/>
                <a:cs typeface="Optima" pitchFamily="34" charset="-120"/>
              </a:rPr>
              <a:t>Employee payroll management is the process of calculating and distributing wages to employees.</a:t>
            </a:r>
            <a:br>
              <a:rPr lang="en-US" sz="2400" dirty="0">
                <a:solidFill>
                  <a:schemeClr val="tx1"/>
                </a:solidFill>
              </a:rPr>
            </a:br>
            <a:br>
              <a:rPr lang="en-US" sz="2400" dirty="0">
                <a:solidFill>
                  <a:schemeClr val="tx1"/>
                </a:solidFill>
              </a:rPr>
            </a:br>
            <a:r>
              <a:rPr lang="en-US" sz="2400" dirty="0">
                <a:solidFill>
                  <a:schemeClr val="tx1"/>
                </a:solidFill>
                <a:latin typeface="Optima" pitchFamily="34" charset="0"/>
                <a:ea typeface="Optima" pitchFamily="34" charset="-122"/>
                <a:cs typeface="Optima" pitchFamily="34" charset="-120"/>
              </a:rPr>
              <a:t>It involves managing various aspects such as time tracking, payroll processing, tax deductions, and compliance.</a:t>
            </a:r>
            <a:br>
              <a:rPr lang="en-US" sz="2400" dirty="0">
                <a:solidFill>
                  <a:schemeClr val="tx1"/>
                </a:solidFill>
              </a:rPr>
            </a:br>
            <a:br>
              <a:rPr lang="en-US" sz="2400" dirty="0">
                <a:solidFill>
                  <a:schemeClr val="tx1"/>
                </a:solidFill>
              </a:rPr>
            </a:br>
            <a:r>
              <a:rPr lang="en-US" sz="2400" dirty="0">
                <a:solidFill>
                  <a:schemeClr val="tx1"/>
                </a:solidFill>
                <a:latin typeface="Optima" pitchFamily="34" charset="0"/>
                <a:ea typeface="Optima" pitchFamily="34" charset="-122"/>
                <a:cs typeface="Optima" pitchFamily="34" charset="-120"/>
              </a:rPr>
              <a:t>Effective payroll management ensures accurate and timely payment to employees, reducing errors and improving employee satisfaction.</a:t>
            </a:r>
            <a:br>
              <a:rPr lang="en-US" sz="2400" dirty="0">
                <a:solidFill>
                  <a:schemeClr val="tx1"/>
                </a:solidFill>
              </a:rPr>
            </a:br>
            <a:endParaRPr lang="en-IN" sz="2400" dirty="0">
              <a:solidFill>
                <a:schemeClr val="tx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u="sng" dirty="0">
                <a:sym typeface="+mn-ea"/>
              </a:rPr>
              <a:t>Postman Testing for </a:t>
            </a:r>
            <a:r>
              <a:rPr lang="en-GB" altLang="en-US" sz="1600" b="1" u="sng" dirty="0">
                <a:sym typeface="+mn-ea"/>
              </a:rPr>
              <a:t>Registration </a:t>
            </a:r>
            <a:r>
              <a:rPr lang="en-US" sz="1600" b="1" u="sng" dirty="0">
                <a:sym typeface="+mn-ea"/>
              </a:rPr>
              <a:t> Controller Service</a:t>
            </a:r>
            <a:br>
              <a:rPr lang="en-US" sz="1600" b="1" u="sng" dirty="0">
                <a:sym typeface="+mn-ea"/>
              </a:rPr>
            </a:br>
            <a:br>
              <a:rPr lang="en-US" sz="1600" b="1" u="sng" dirty="0">
                <a:sym typeface="+mn-ea"/>
              </a:rPr>
            </a:br>
            <a:r>
              <a:rPr lang="en-GB" altLang="en-US" sz="1600" dirty="0">
                <a:sym typeface="+mn-ea"/>
              </a:rPr>
              <a:t>3.</a:t>
            </a:r>
            <a:r>
              <a:rPr lang="en-US" sz="1600" dirty="0">
                <a:sym typeface="+mn-ea"/>
              </a:rPr>
              <a:t>P</a:t>
            </a:r>
            <a:r>
              <a:rPr lang="en-GB" altLang="en-US" sz="1600" dirty="0">
                <a:sym typeface="+mn-ea"/>
              </a:rPr>
              <a:t>UT</a:t>
            </a:r>
            <a:r>
              <a:rPr lang="en-US" sz="1600" dirty="0">
                <a:sym typeface="+mn-ea"/>
              </a:rPr>
              <a:t> Mapping:</a:t>
            </a:r>
            <a:endParaRPr lang="en-US" altLang="en-US" sz="1600" b="1" u="sng" dirty="0">
              <a:sym typeface="+mn-ea"/>
            </a:endParaRPr>
          </a:p>
        </p:txBody>
      </p:sp>
      <p:pic>
        <p:nvPicPr>
          <p:cNvPr id="3" name="Picture 2"/>
          <p:cNvPicPr>
            <a:picLocks noChangeAspect="1"/>
          </p:cNvPicPr>
          <p:nvPr/>
        </p:nvPicPr>
        <p:blipFill>
          <a:blip r:embed="rId2"/>
          <a:stretch>
            <a:fillRect/>
          </a:stretch>
        </p:blipFill>
        <p:spPr>
          <a:xfrm>
            <a:off x="735965" y="1390015"/>
            <a:ext cx="7532370" cy="352044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168" y="416972"/>
            <a:ext cx="8100000" cy="572700"/>
          </a:xfrm>
        </p:spPr>
        <p:txBody>
          <a:bodyPr/>
          <a:lstStyle/>
          <a:p>
            <a:r>
              <a:rPr lang="en-IN" dirty="0">
                <a:solidFill>
                  <a:schemeClr val="tx1">
                    <a:lumMod val="65000"/>
                    <a:lumOff val="35000"/>
                  </a:schemeClr>
                </a:solidFill>
                <a:latin typeface="Garamond" panose="02020404030301010803" pitchFamily="18" charset="0"/>
              </a:rPr>
              <a:t>Employee APIs</a:t>
            </a:r>
          </a:p>
        </p:txBody>
      </p:sp>
      <p:graphicFrame>
        <p:nvGraphicFramePr>
          <p:cNvPr id="4" name="Table 4"/>
          <p:cNvGraphicFramePr>
            <a:graphicFrameLocks noGrp="1"/>
          </p:cNvGraphicFramePr>
          <p:nvPr/>
        </p:nvGraphicFramePr>
        <p:xfrm>
          <a:off x="612168" y="1459230"/>
          <a:ext cx="7729872" cy="741680"/>
        </p:xfrm>
        <a:graphic>
          <a:graphicData uri="http://schemas.openxmlformats.org/drawingml/2006/table">
            <a:tbl>
              <a:tblPr firstRow="1" bandRow="1">
                <a:tableStyleId>{5C22544A-7EE6-4342-B048-85BDC9FD1C3A}</a:tableStyleId>
              </a:tblPr>
              <a:tblGrid>
                <a:gridCol w="1318438">
                  <a:extLst>
                    <a:ext uri="{9D8B030D-6E8A-4147-A177-3AD203B41FA5}">
                      <a16:colId xmlns:a16="http://schemas.microsoft.com/office/drawing/2014/main" val="20000"/>
                    </a:ext>
                  </a:extLst>
                </a:gridCol>
                <a:gridCol w="2838893">
                  <a:extLst>
                    <a:ext uri="{9D8B030D-6E8A-4147-A177-3AD203B41FA5}">
                      <a16:colId xmlns:a16="http://schemas.microsoft.com/office/drawing/2014/main" val="20001"/>
                    </a:ext>
                  </a:extLst>
                </a:gridCol>
                <a:gridCol w="3572541">
                  <a:extLst>
                    <a:ext uri="{9D8B030D-6E8A-4147-A177-3AD203B41FA5}">
                      <a16:colId xmlns:a16="http://schemas.microsoft.com/office/drawing/2014/main" val="20002"/>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10000"/>
                  </a:ext>
                </a:extLst>
              </a:tr>
              <a:tr h="370840">
                <a:tc>
                  <a:txBody>
                    <a:bodyPr/>
                    <a:lstStyle/>
                    <a:p>
                      <a:r>
                        <a:rPr lang="en-IN" dirty="0">
                          <a:latin typeface="Garamond" panose="02020404030301010803" pitchFamily="18" charset="0"/>
                        </a:rPr>
                        <a:t>GET</a:t>
                      </a:r>
                    </a:p>
                  </a:txBody>
                  <a:tcPr/>
                </a:tc>
                <a:tc>
                  <a:txBody>
                    <a:bodyPr/>
                    <a:lstStyle/>
                    <a:p>
                      <a:r>
                        <a:rPr lang="en-IN" dirty="0">
                          <a:latin typeface="Garamond" panose="02020404030301010803" pitchFamily="18" charset="0"/>
                        </a:rPr>
                        <a:t>http://localhost:8998/10015</a:t>
                      </a:r>
                    </a:p>
                  </a:txBody>
                  <a:tcPr/>
                </a:tc>
                <a:tc>
                  <a:txBody>
                    <a:bodyPr/>
                    <a:lstStyle/>
                    <a:p>
                      <a:r>
                        <a:rPr lang="en-IN" dirty="0">
                          <a:latin typeface="Garamond" panose="02020404030301010803" pitchFamily="18" charset="0"/>
                        </a:rPr>
                        <a:t>To retrieve all the employees</a:t>
                      </a:r>
                    </a:p>
                  </a:txBody>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2"/>
          <a:stretch>
            <a:fillRect/>
          </a:stretch>
        </p:blipFill>
        <p:spPr>
          <a:xfrm>
            <a:off x="8563304" y="4565963"/>
            <a:ext cx="603556" cy="57307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35" y="416972"/>
            <a:ext cx="8100000" cy="572700"/>
          </a:xfrm>
        </p:spPr>
        <p:txBody>
          <a:bodyPr/>
          <a:lstStyle/>
          <a:p>
            <a:r>
              <a:rPr lang="en-IN" dirty="0">
                <a:solidFill>
                  <a:schemeClr val="tx1">
                    <a:lumMod val="65000"/>
                    <a:lumOff val="35000"/>
                  </a:schemeClr>
                </a:solidFill>
                <a:latin typeface="Garamond" panose="02020404030301010803" pitchFamily="18" charset="0"/>
                <a:sym typeface="+mn-ea"/>
              </a:rPr>
              <a:t>Admin</a:t>
            </a:r>
            <a:r>
              <a:rPr lang="en-IN" dirty="0">
                <a:solidFill>
                  <a:schemeClr val="tx1">
                    <a:lumMod val="65000"/>
                    <a:lumOff val="35000"/>
                  </a:schemeClr>
                </a:solidFill>
                <a:latin typeface="Garamond" panose="02020404030301010803" pitchFamily="18" charset="0"/>
              </a:rPr>
              <a:t> APIs</a:t>
            </a:r>
          </a:p>
        </p:txBody>
      </p:sp>
      <p:graphicFrame>
        <p:nvGraphicFramePr>
          <p:cNvPr id="4" name="Table 4"/>
          <p:cNvGraphicFramePr>
            <a:graphicFrameLocks noGrp="1"/>
          </p:cNvGraphicFramePr>
          <p:nvPr/>
        </p:nvGraphicFramePr>
        <p:xfrm>
          <a:off x="191387" y="1501760"/>
          <a:ext cx="8420983" cy="1854200"/>
        </p:xfrm>
        <a:graphic>
          <a:graphicData uri="http://schemas.openxmlformats.org/drawingml/2006/table">
            <a:tbl>
              <a:tblPr firstRow="1" bandRow="1">
                <a:tableStyleId>{5C22544A-7EE6-4342-B048-85BDC9FD1C3A}</a:tableStyleId>
              </a:tblPr>
              <a:tblGrid>
                <a:gridCol w="1467292">
                  <a:extLst>
                    <a:ext uri="{9D8B030D-6E8A-4147-A177-3AD203B41FA5}">
                      <a16:colId xmlns:a16="http://schemas.microsoft.com/office/drawing/2014/main" val="20000"/>
                    </a:ext>
                  </a:extLst>
                </a:gridCol>
                <a:gridCol w="3389415">
                  <a:extLst>
                    <a:ext uri="{9D8B030D-6E8A-4147-A177-3AD203B41FA5}">
                      <a16:colId xmlns:a16="http://schemas.microsoft.com/office/drawing/2014/main" val="20001"/>
                    </a:ext>
                  </a:extLst>
                </a:gridCol>
                <a:gridCol w="3564276">
                  <a:extLst>
                    <a:ext uri="{9D8B030D-6E8A-4147-A177-3AD203B41FA5}">
                      <a16:colId xmlns:a16="http://schemas.microsoft.com/office/drawing/2014/main" val="20002"/>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1000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http://localhost:8998/get-allemployees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get the </a:t>
                      </a:r>
                      <a:r>
                        <a:rPr lang="en-GB" altLang="en-IN" dirty="0">
                          <a:latin typeface="Garamond" panose="02020404030301010803" pitchFamily="18" charset="0"/>
                        </a:rPr>
                        <a:t>admin</a:t>
                      </a:r>
                      <a:r>
                        <a:rPr lang="en-IN" dirty="0">
                          <a:latin typeface="Garamond" panose="02020404030301010803" pitchFamily="18" charset="0"/>
                        </a:rPr>
                        <a:t> list of particular employee</a:t>
                      </a:r>
                    </a:p>
                  </a:txBody>
                  <a:tcPr/>
                </a:tc>
                <a:extLst>
                  <a:ext uri="{0D108BD9-81ED-4DB2-BD59-A6C34878D82A}">
                    <a16:rowId xmlns:a16="http://schemas.microsoft.com/office/drawing/2014/main" val="1000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PUT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 10001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a:t>
                      </a:r>
                      <a:r>
                        <a:rPr lang="en-GB" altLang="en-IN" dirty="0">
                          <a:latin typeface="Garamond" panose="02020404030301010803" pitchFamily="18" charset="0"/>
                        </a:rPr>
                        <a:t>update</a:t>
                      </a:r>
                      <a:r>
                        <a:rPr lang="en-IN" dirty="0">
                          <a:latin typeface="Garamond" panose="02020404030301010803" pitchFamily="18" charset="0"/>
                        </a:rPr>
                        <a:t> the </a:t>
                      </a:r>
                      <a:r>
                        <a:rPr lang="en-GB" altLang="en-IN" dirty="0">
                          <a:latin typeface="Garamond" panose="02020404030301010803" pitchFamily="18" charset="0"/>
                        </a:rPr>
                        <a:t>admin</a:t>
                      </a:r>
                      <a:r>
                        <a:rPr lang="en-IN" dirty="0">
                          <a:latin typeface="Garamond" panose="02020404030301010803" pitchFamily="18" charset="0"/>
                        </a:rPr>
                        <a:t> list of all the employees</a:t>
                      </a:r>
                    </a:p>
                  </a:txBody>
                  <a:tcPr/>
                </a:tc>
                <a:extLst>
                  <a:ext uri="{0D108BD9-81ED-4DB2-BD59-A6C34878D82A}">
                    <a16:rowId xmlns:a16="http://schemas.microsoft.com/office/drawing/2014/main" val="1000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 http://localhost:8998/createemployee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create the </a:t>
                      </a:r>
                      <a:r>
                        <a:rPr lang="en-GB" altLang="en-IN" dirty="0">
                          <a:latin typeface="Garamond" panose="02020404030301010803" pitchFamily="18" charset="0"/>
                        </a:rPr>
                        <a:t>admin</a:t>
                      </a:r>
                      <a:r>
                        <a:rPr lang="en-IN" dirty="0">
                          <a:latin typeface="Garamond" panose="02020404030301010803" pitchFamily="18" charset="0"/>
                        </a:rPr>
                        <a:t> list of particular employee</a:t>
                      </a:r>
                    </a:p>
                  </a:txBody>
                  <a:tcPr/>
                </a:tc>
                <a:extLst>
                  <a:ext uri="{0D108BD9-81ED-4DB2-BD59-A6C34878D82A}">
                    <a16:rowId xmlns:a16="http://schemas.microsoft.com/office/drawing/2014/main" val="1000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DELETE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 http://localhost:8998/ 10002</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delete the </a:t>
                      </a:r>
                      <a:r>
                        <a:rPr lang="en-GB" altLang="en-IN" dirty="0">
                          <a:latin typeface="Garamond" panose="02020404030301010803" pitchFamily="18" charset="0"/>
                        </a:rPr>
                        <a:t>admin</a:t>
                      </a:r>
                      <a:r>
                        <a:rPr lang="en-IN" dirty="0">
                          <a:latin typeface="Garamond" panose="02020404030301010803" pitchFamily="18" charset="0"/>
                        </a:rPr>
                        <a:t> list of particular employee</a:t>
                      </a:r>
                    </a:p>
                  </a:txBody>
                  <a:tcPr/>
                </a:tc>
                <a:extLst>
                  <a:ext uri="{0D108BD9-81ED-4DB2-BD59-A6C34878D82A}">
                    <a16:rowId xmlns:a16="http://schemas.microsoft.com/office/drawing/2014/main" val="10004"/>
                  </a:ext>
                </a:extLst>
              </a:tr>
            </a:tbl>
          </a:graphicData>
        </a:graphic>
      </p:graphicFrame>
      <p:pic>
        <p:nvPicPr>
          <p:cNvPr id="3" name="Picture 2"/>
          <p:cNvPicPr>
            <a:picLocks noChangeAspect="1"/>
          </p:cNvPicPr>
          <p:nvPr/>
        </p:nvPicPr>
        <p:blipFill>
          <a:blip r:embed="rId2"/>
          <a:stretch>
            <a:fillRect/>
          </a:stretch>
        </p:blipFill>
        <p:spPr>
          <a:xfrm>
            <a:off x="8563304" y="4565963"/>
            <a:ext cx="603556" cy="57307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35" y="416972"/>
            <a:ext cx="8100000" cy="572700"/>
          </a:xfrm>
        </p:spPr>
        <p:txBody>
          <a:bodyPr/>
          <a:lstStyle/>
          <a:p>
            <a:r>
              <a:rPr lang="en-GB" altLang="en-IN" dirty="0">
                <a:solidFill>
                  <a:schemeClr val="tx1">
                    <a:lumMod val="65000"/>
                    <a:lumOff val="35000"/>
                  </a:schemeClr>
                </a:solidFill>
                <a:latin typeface="Garamond" panose="02020404030301010803" pitchFamily="18" charset="0"/>
              </a:rPr>
              <a:t>Registration </a:t>
            </a:r>
            <a:r>
              <a:rPr lang="en-IN" dirty="0">
                <a:solidFill>
                  <a:schemeClr val="tx1">
                    <a:lumMod val="65000"/>
                    <a:lumOff val="35000"/>
                  </a:schemeClr>
                </a:solidFill>
                <a:latin typeface="Garamond" panose="02020404030301010803" pitchFamily="18" charset="0"/>
              </a:rPr>
              <a:t>APIs</a:t>
            </a:r>
          </a:p>
        </p:txBody>
      </p:sp>
      <p:graphicFrame>
        <p:nvGraphicFramePr>
          <p:cNvPr id="4" name="Table 4"/>
          <p:cNvGraphicFramePr>
            <a:graphicFrameLocks noGrp="1"/>
          </p:cNvGraphicFramePr>
          <p:nvPr/>
        </p:nvGraphicFramePr>
        <p:xfrm>
          <a:off x="191387" y="1501760"/>
          <a:ext cx="8420983" cy="1615440"/>
        </p:xfrm>
        <a:graphic>
          <a:graphicData uri="http://schemas.openxmlformats.org/drawingml/2006/table">
            <a:tbl>
              <a:tblPr firstRow="1" bandRow="1">
                <a:tableStyleId>{5C22544A-7EE6-4342-B048-85BDC9FD1C3A}</a:tableStyleId>
              </a:tblPr>
              <a:tblGrid>
                <a:gridCol w="1467292">
                  <a:extLst>
                    <a:ext uri="{9D8B030D-6E8A-4147-A177-3AD203B41FA5}">
                      <a16:colId xmlns:a16="http://schemas.microsoft.com/office/drawing/2014/main" val="20000"/>
                    </a:ext>
                  </a:extLst>
                </a:gridCol>
                <a:gridCol w="3389415">
                  <a:extLst>
                    <a:ext uri="{9D8B030D-6E8A-4147-A177-3AD203B41FA5}">
                      <a16:colId xmlns:a16="http://schemas.microsoft.com/office/drawing/2014/main" val="20001"/>
                    </a:ext>
                  </a:extLst>
                </a:gridCol>
                <a:gridCol w="3564276">
                  <a:extLst>
                    <a:ext uri="{9D8B030D-6E8A-4147-A177-3AD203B41FA5}">
                      <a16:colId xmlns:a16="http://schemas.microsoft.com/office/drawing/2014/main" val="20002"/>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1000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dirty="0">
                          <a:latin typeface="Garamond" panose="02020404030301010803" pitchFamily="18" charset="0"/>
                          <a:sym typeface="+mn-ea"/>
                        </a:rPr>
                        <a:t>POST</a:t>
                      </a:r>
                      <a:endParaRPr lang="en-IN" sz="1350" dirty="0">
                        <a:latin typeface="Garamond" panose="02020404030301010803" pitchFamily="18" charset="0"/>
                      </a:endParaRPr>
                    </a:p>
                    <a:p>
                      <a:pPr marL="0" marR="0" lvl="0" indent="0" algn="l" defTabSz="685800" rtl="0" eaLnBrk="1" fontAlgn="auto" latinLnBrk="0" hangingPunct="1">
                        <a:lnSpc>
                          <a:spcPct val="100000"/>
                        </a:lnSpc>
                        <a:spcBef>
                          <a:spcPts val="0"/>
                        </a:spcBef>
                        <a:spcAft>
                          <a:spcPts val="0"/>
                        </a:spcAft>
                        <a:buClrTx/>
                        <a:buSzTx/>
                        <a:buFontTx/>
                        <a:buNone/>
                        <a:defRPr/>
                      </a:pP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http://localhost:8998/employees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dirty="0">
                          <a:latin typeface="Garamond" panose="02020404030301010803" pitchFamily="18" charset="0"/>
                          <a:sym typeface="+mn-ea"/>
                        </a:rPr>
                        <a:t>To create the </a:t>
                      </a:r>
                      <a:r>
                        <a:rPr lang="en-GB" altLang="en-IN" sz="1350" dirty="0">
                          <a:latin typeface="Garamond" panose="02020404030301010803" pitchFamily="18" charset="0"/>
                          <a:sym typeface="+mn-ea"/>
                        </a:rPr>
                        <a:t>employee</a:t>
                      </a:r>
                      <a:r>
                        <a:rPr lang="en-IN" sz="1350" dirty="0">
                          <a:latin typeface="Garamond" panose="02020404030301010803" pitchFamily="18" charset="0"/>
                          <a:sym typeface="+mn-ea"/>
                        </a:rPr>
                        <a:t> list of particular employee</a:t>
                      </a:r>
                      <a:endParaRPr lang="en-IN" sz="1350" dirty="0">
                        <a:latin typeface="Garamond" panose="02020404030301010803" pitchFamily="18" charset="0"/>
                      </a:endParaRPr>
                    </a:p>
                    <a:p>
                      <a:pPr marL="0" marR="0" lvl="0" indent="0" algn="l" defTabSz="685800" rtl="0" eaLnBrk="1" fontAlgn="auto" latinLnBrk="0" hangingPunct="1">
                        <a:lnSpc>
                          <a:spcPct val="100000"/>
                        </a:lnSpc>
                        <a:spcBef>
                          <a:spcPts val="0"/>
                        </a:spcBef>
                        <a:spcAft>
                          <a:spcPts val="0"/>
                        </a:spcAft>
                        <a:buClrTx/>
                        <a:buSzTx/>
                        <a:buFontTx/>
                        <a:buNone/>
                        <a:defRPr/>
                      </a:pPr>
                      <a:endParaRPr lang="en-IN" dirty="0">
                        <a:latin typeface="Garamond" panose="02020404030301010803" pitchFamily="18" charset="0"/>
                      </a:endParaRPr>
                    </a:p>
                  </a:txBody>
                  <a:tcPr/>
                </a:tc>
                <a:extLst>
                  <a:ext uri="{0D108BD9-81ED-4DB2-BD59-A6C34878D82A}">
                    <a16:rowId xmlns:a16="http://schemas.microsoft.com/office/drawing/2014/main" val="1000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PUT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http://localhost:8998/forgotpassword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used for forgot password</a:t>
                      </a:r>
                    </a:p>
                  </a:txBody>
                  <a:tcPr/>
                </a:tc>
                <a:extLst>
                  <a:ext uri="{0D108BD9-81ED-4DB2-BD59-A6C34878D82A}">
                    <a16:rowId xmlns:a16="http://schemas.microsoft.com/office/drawing/2014/main" val="1000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http://localhost:8998/employees/login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used for employee login</a:t>
                      </a:r>
                    </a:p>
                  </a:txBody>
                  <a:tcPr/>
                </a:tc>
                <a:extLst>
                  <a:ext uri="{0D108BD9-81ED-4DB2-BD59-A6C34878D82A}">
                    <a16:rowId xmlns:a16="http://schemas.microsoft.com/office/drawing/2014/main" val="10003"/>
                  </a:ext>
                </a:extLst>
              </a:tr>
            </a:tbl>
          </a:graphicData>
        </a:graphic>
      </p:graphicFrame>
      <p:pic>
        <p:nvPicPr>
          <p:cNvPr id="3" name="Picture 2"/>
          <p:cNvPicPr>
            <a:picLocks noChangeAspect="1"/>
          </p:cNvPicPr>
          <p:nvPr/>
        </p:nvPicPr>
        <p:blipFill>
          <a:blip r:embed="rId2"/>
          <a:stretch>
            <a:fillRect/>
          </a:stretch>
        </p:blipFill>
        <p:spPr>
          <a:xfrm>
            <a:off x="8563304" y="4565963"/>
            <a:ext cx="603556" cy="57307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35" y="416972"/>
            <a:ext cx="8100000" cy="572700"/>
          </a:xfrm>
        </p:spPr>
        <p:txBody>
          <a:bodyPr/>
          <a:lstStyle/>
          <a:p>
            <a:r>
              <a:rPr lang="en-IN" dirty="0">
                <a:solidFill>
                  <a:schemeClr val="tx1">
                    <a:lumMod val="65000"/>
                    <a:lumOff val="35000"/>
                  </a:schemeClr>
                </a:solidFill>
                <a:latin typeface="Garamond" panose="02020404030301010803" pitchFamily="18" charset="0"/>
              </a:rPr>
              <a:t>Attendance APIs</a:t>
            </a:r>
          </a:p>
        </p:txBody>
      </p:sp>
      <p:graphicFrame>
        <p:nvGraphicFramePr>
          <p:cNvPr id="4" name="Table 4"/>
          <p:cNvGraphicFramePr>
            <a:graphicFrameLocks noGrp="1"/>
          </p:cNvGraphicFramePr>
          <p:nvPr/>
        </p:nvGraphicFramePr>
        <p:xfrm>
          <a:off x="260925" y="1436370"/>
          <a:ext cx="8406250" cy="1854200"/>
        </p:xfrm>
        <a:graphic>
          <a:graphicData uri="http://schemas.openxmlformats.org/drawingml/2006/table">
            <a:tbl>
              <a:tblPr firstRow="1" bandRow="1">
                <a:tableStyleId>{5C22544A-7EE6-4342-B048-85BDC9FD1C3A}</a:tableStyleId>
              </a:tblPr>
              <a:tblGrid>
                <a:gridCol w="1297173">
                  <a:extLst>
                    <a:ext uri="{9D8B030D-6E8A-4147-A177-3AD203B41FA5}">
                      <a16:colId xmlns:a16="http://schemas.microsoft.com/office/drawing/2014/main" val="20000"/>
                    </a:ext>
                  </a:extLst>
                </a:gridCol>
                <a:gridCol w="3689497">
                  <a:extLst>
                    <a:ext uri="{9D8B030D-6E8A-4147-A177-3AD203B41FA5}">
                      <a16:colId xmlns:a16="http://schemas.microsoft.com/office/drawing/2014/main" val="20001"/>
                    </a:ext>
                  </a:extLst>
                </a:gridCol>
                <a:gridCol w="3419580">
                  <a:extLst>
                    <a:ext uri="{9D8B030D-6E8A-4147-A177-3AD203B41FA5}">
                      <a16:colId xmlns:a16="http://schemas.microsoft.com/office/drawing/2014/main" val="20002"/>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1000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b="0" i="0" kern="1200" dirty="0">
                          <a:solidFill>
                            <a:schemeClr val="dk1"/>
                          </a:solidFill>
                          <a:effectLst/>
                          <a:latin typeface="+mn-lt"/>
                          <a:ea typeface="+mn-ea"/>
                          <a:cs typeface="+mn-cs"/>
                        </a:rPr>
                        <a:t>http://localhost:8998/10003</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get the attendance of particular employee</a:t>
                      </a:r>
                    </a:p>
                  </a:txBody>
                  <a:tcPr/>
                </a:tc>
                <a:extLst>
                  <a:ext uri="{0D108BD9-81ED-4DB2-BD59-A6C34878D82A}">
                    <a16:rowId xmlns:a16="http://schemas.microsoft.com/office/drawing/2014/main" val="1000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b="0" i="0" kern="1200" dirty="0">
                          <a:solidFill>
                            <a:schemeClr val="dk1"/>
                          </a:solidFill>
                          <a:effectLst/>
                          <a:latin typeface="+mn-lt"/>
                          <a:ea typeface="+mn-ea"/>
                          <a:cs typeface="+mn-cs"/>
                        </a:rPr>
                        <a:t>http://localhost:8998/attendances</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get the attendances of all the employees</a:t>
                      </a:r>
                    </a:p>
                  </a:txBody>
                  <a:tcPr/>
                </a:tc>
                <a:extLst>
                  <a:ext uri="{0D108BD9-81ED-4DB2-BD59-A6C34878D82A}">
                    <a16:rowId xmlns:a16="http://schemas.microsoft.com/office/drawing/2014/main" val="1000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b="0" i="0" kern="1200" dirty="0">
                          <a:solidFill>
                            <a:schemeClr val="dk1"/>
                          </a:solidFill>
                          <a:effectLst/>
                          <a:latin typeface="+mn-lt"/>
                          <a:ea typeface="+mn-ea"/>
                          <a:cs typeface="+mn-cs"/>
                        </a:rPr>
                        <a:t>http://localhost:8998/attendances</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create the attendance of particular employee</a:t>
                      </a:r>
                    </a:p>
                  </a:txBody>
                  <a:tcPr/>
                </a:tc>
                <a:extLst>
                  <a:ext uri="{0D108BD9-81ED-4DB2-BD59-A6C34878D82A}">
                    <a16:rowId xmlns:a16="http://schemas.microsoft.com/office/drawing/2014/main" val="1000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DELETE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b="0" i="0" kern="1200" dirty="0">
                          <a:solidFill>
                            <a:schemeClr val="dk1"/>
                          </a:solidFill>
                          <a:effectLst/>
                          <a:latin typeface="+mn-lt"/>
                          <a:ea typeface="+mn-ea"/>
                          <a:cs typeface="+mn-cs"/>
                        </a:rPr>
                        <a:t>http://localhost:8998/attendances/10008</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delete the attendance of particular employee</a:t>
                      </a:r>
                    </a:p>
                  </a:txBody>
                  <a:tcPr/>
                </a:tc>
                <a:extLst>
                  <a:ext uri="{0D108BD9-81ED-4DB2-BD59-A6C34878D82A}">
                    <a16:rowId xmlns:a16="http://schemas.microsoft.com/office/drawing/2014/main" val="10004"/>
                  </a:ext>
                </a:extLst>
              </a:tr>
            </a:tbl>
          </a:graphicData>
        </a:graphic>
      </p:graphicFrame>
      <p:pic>
        <p:nvPicPr>
          <p:cNvPr id="3" name="Picture 2"/>
          <p:cNvPicPr>
            <a:picLocks noChangeAspect="1"/>
          </p:cNvPicPr>
          <p:nvPr/>
        </p:nvPicPr>
        <p:blipFill>
          <a:blip r:embed="rId2"/>
          <a:stretch>
            <a:fillRect/>
          </a:stretch>
        </p:blipFill>
        <p:spPr>
          <a:xfrm>
            <a:off x="8563304" y="4565963"/>
            <a:ext cx="603556" cy="57307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35" y="416972"/>
            <a:ext cx="8100000" cy="572700"/>
          </a:xfrm>
        </p:spPr>
        <p:txBody>
          <a:bodyPr/>
          <a:lstStyle/>
          <a:p>
            <a:r>
              <a:rPr lang="en-IN" dirty="0">
                <a:solidFill>
                  <a:schemeClr val="tx1">
                    <a:lumMod val="65000"/>
                    <a:lumOff val="35000"/>
                  </a:schemeClr>
                </a:solidFill>
                <a:latin typeface="Garamond" panose="02020404030301010803" pitchFamily="18" charset="0"/>
              </a:rPr>
              <a:t>Leave APIs</a:t>
            </a:r>
          </a:p>
        </p:txBody>
      </p:sp>
      <p:graphicFrame>
        <p:nvGraphicFramePr>
          <p:cNvPr id="4" name="Table 4"/>
          <p:cNvGraphicFramePr>
            <a:graphicFrameLocks noGrp="1"/>
          </p:cNvGraphicFramePr>
          <p:nvPr/>
        </p:nvGraphicFramePr>
        <p:xfrm>
          <a:off x="191387" y="1501760"/>
          <a:ext cx="8420983" cy="2588260"/>
        </p:xfrm>
        <a:graphic>
          <a:graphicData uri="http://schemas.openxmlformats.org/drawingml/2006/table">
            <a:tbl>
              <a:tblPr firstRow="1" bandRow="1">
                <a:tableStyleId>{5C22544A-7EE6-4342-B048-85BDC9FD1C3A}</a:tableStyleId>
              </a:tblPr>
              <a:tblGrid>
                <a:gridCol w="1467292">
                  <a:extLst>
                    <a:ext uri="{9D8B030D-6E8A-4147-A177-3AD203B41FA5}">
                      <a16:colId xmlns:a16="http://schemas.microsoft.com/office/drawing/2014/main" val="20000"/>
                    </a:ext>
                  </a:extLst>
                </a:gridCol>
                <a:gridCol w="3389415">
                  <a:extLst>
                    <a:ext uri="{9D8B030D-6E8A-4147-A177-3AD203B41FA5}">
                      <a16:colId xmlns:a16="http://schemas.microsoft.com/office/drawing/2014/main" val="20001"/>
                    </a:ext>
                  </a:extLst>
                </a:gridCol>
                <a:gridCol w="3564276">
                  <a:extLst>
                    <a:ext uri="{9D8B030D-6E8A-4147-A177-3AD203B41FA5}">
                      <a16:colId xmlns:a16="http://schemas.microsoft.com/office/drawing/2014/main" val="20002"/>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1000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a:t>
                      </a:r>
                      <a:r>
                        <a:rPr lang="en-IN" dirty="0" err="1">
                          <a:latin typeface="Garamond" panose="02020404030301010803" pitchFamily="18" charset="0"/>
                        </a:rPr>
                        <a:t>employeepayroll</a:t>
                      </a:r>
                      <a:r>
                        <a:rPr lang="en-IN" dirty="0">
                          <a:latin typeface="Garamond" panose="02020404030301010803" pitchFamily="18" charset="0"/>
                        </a:rPr>
                        <a:t>/leave/10005</a:t>
                      </a:r>
                    </a:p>
                    <a:p>
                      <a:pPr marL="0" marR="0" lvl="0" indent="0" algn="l" defTabSz="685800" rtl="0" eaLnBrk="1" fontAlgn="auto" latinLnBrk="0" hangingPunct="1">
                        <a:lnSpc>
                          <a:spcPct val="100000"/>
                        </a:lnSpc>
                        <a:spcBef>
                          <a:spcPts val="0"/>
                        </a:spcBef>
                        <a:spcAft>
                          <a:spcPts val="0"/>
                        </a:spcAft>
                        <a:buClrTx/>
                        <a:buSzTx/>
                        <a:buFontTx/>
                        <a:buNone/>
                        <a:defRPr/>
                      </a:pP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get the leave list of particular employee with id number 10005</a:t>
                      </a:r>
                    </a:p>
                  </a:txBody>
                  <a:tcPr/>
                </a:tc>
                <a:extLst>
                  <a:ext uri="{0D108BD9-81ED-4DB2-BD59-A6C34878D82A}">
                    <a16:rowId xmlns:a16="http://schemas.microsoft.com/office/drawing/2014/main" val="1000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a:t>
                      </a:r>
                      <a:r>
                        <a:rPr lang="en-IN" dirty="0" err="1">
                          <a:latin typeface="Garamond" panose="02020404030301010803" pitchFamily="18" charset="0"/>
                        </a:rPr>
                        <a:t>employeepayroll</a:t>
                      </a:r>
                      <a:r>
                        <a:rPr lang="en-IN" dirty="0">
                          <a:latin typeface="Garamond" panose="02020404030301010803" pitchFamily="18" charset="0"/>
                        </a:rPr>
                        <a:t>/leave/leaves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get the leave list of all the employees</a:t>
                      </a:r>
                    </a:p>
                  </a:txBody>
                  <a:tcPr/>
                </a:tc>
                <a:extLst>
                  <a:ext uri="{0D108BD9-81ED-4DB2-BD59-A6C34878D82A}">
                    <a16:rowId xmlns:a16="http://schemas.microsoft.com/office/drawing/2014/main" val="1000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a:t>
                      </a:r>
                      <a:r>
                        <a:rPr lang="en-IN" dirty="0" err="1">
                          <a:latin typeface="Garamond" panose="02020404030301010803" pitchFamily="18" charset="0"/>
                        </a:rPr>
                        <a:t>employeepayroll</a:t>
                      </a:r>
                      <a:r>
                        <a:rPr lang="en-IN" dirty="0">
                          <a:latin typeface="Garamond" panose="02020404030301010803" pitchFamily="18" charset="0"/>
                        </a:rPr>
                        <a:t>/leave/leaves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create the leave list of particular employee</a:t>
                      </a:r>
                    </a:p>
                  </a:txBody>
                  <a:tcPr/>
                </a:tc>
                <a:extLst>
                  <a:ext uri="{0D108BD9-81ED-4DB2-BD59-A6C34878D82A}">
                    <a16:rowId xmlns:a16="http://schemas.microsoft.com/office/drawing/2014/main" val="1000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DELETE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a:t>
                      </a:r>
                      <a:r>
                        <a:rPr lang="en-IN" dirty="0" err="1">
                          <a:latin typeface="Garamond" panose="02020404030301010803" pitchFamily="18" charset="0"/>
                        </a:rPr>
                        <a:t>employeepayroll</a:t>
                      </a:r>
                      <a:r>
                        <a:rPr lang="en-IN" dirty="0">
                          <a:latin typeface="Garamond" panose="02020404030301010803" pitchFamily="18" charset="0"/>
                        </a:rPr>
                        <a:t>/leave/leaves/10002</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delete the leave list of particular employee with employee id 10002</a:t>
                      </a:r>
                    </a:p>
                  </a:txBody>
                  <a:tcPr/>
                </a:tc>
                <a:extLst>
                  <a:ext uri="{0D108BD9-81ED-4DB2-BD59-A6C34878D82A}">
                    <a16:rowId xmlns:a16="http://schemas.microsoft.com/office/drawing/2014/main" val="10004"/>
                  </a:ext>
                </a:extLst>
              </a:tr>
            </a:tbl>
          </a:graphicData>
        </a:graphic>
      </p:graphicFrame>
      <p:pic>
        <p:nvPicPr>
          <p:cNvPr id="3" name="Picture 2"/>
          <p:cNvPicPr>
            <a:picLocks noChangeAspect="1"/>
          </p:cNvPicPr>
          <p:nvPr/>
        </p:nvPicPr>
        <p:blipFill>
          <a:blip r:embed="rId2"/>
          <a:stretch>
            <a:fillRect/>
          </a:stretch>
        </p:blipFill>
        <p:spPr>
          <a:xfrm>
            <a:off x="8563304" y="4565963"/>
            <a:ext cx="603556" cy="573074"/>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35" y="416972"/>
            <a:ext cx="8100000" cy="572700"/>
          </a:xfrm>
        </p:spPr>
        <p:txBody>
          <a:bodyPr/>
          <a:lstStyle/>
          <a:p>
            <a:r>
              <a:rPr lang="en-IN" dirty="0">
                <a:solidFill>
                  <a:schemeClr val="tx1">
                    <a:lumMod val="65000"/>
                    <a:lumOff val="35000"/>
                  </a:schemeClr>
                </a:solidFill>
                <a:latin typeface="Garamond" panose="02020404030301010803" pitchFamily="18" charset="0"/>
              </a:rPr>
              <a:t> Schedule APIs</a:t>
            </a:r>
          </a:p>
        </p:txBody>
      </p:sp>
      <p:graphicFrame>
        <p:nvGraphicFramePr>
          <p:cNvPr id="4" name="Table 4"/>
          <p:cNvGraphicFramePr>
            <a:graphicFrameLocks noGrp="1"/>
          </p:cNvGraphicFramePr>
          <p:nvPr/>
        </p:nvGraphicFramePr>
        <p:xfrm>
          <a:off x="121061" y="1225314"/>
          <a:ext cx="8580474" cy="2885440"/>
        </p:xfrm>
        <a:graphic>
          <a:graphicData uri="http://schemas.openxmlformats.org/drawingml/2006/table">
            <a:tbl>
              <a:tblPr firstRow="1" bandRow="1">
                <a:tableStyleId>{5C22544A-7EE6-4342-B048-85BDC9FD1C3A}</a:tableStyleId>
              </a:tblPr>
              <a:tblGrid>
                <a:gridCol w="1304570">
                  <a:extLst>
                    <a:ext uri="{9D8B030D-6E8A-4147-A177-3AD203B41FA5}">
                      <a16:colId xmlns:a16="http://schemas.microsoft.com/office/drawing/2014/main" val="20000"/>
                    </a:ext>
                  </a:extLst>
                </a:gridCol>
                <a:gridCol w="3550406">
                  <a:extLst>
                    <a:ext uri="{9D8B030D-6E8A-4147-A177-3AD203B41FA5}">
                      <a16:colId xmlns:a16="http://schemas.microsoft.com/office/drawing/2014/main" val="20001"/>
                    </a:ext>
                  </a:extLst>
                </a:gridCol>
                <a:gridCol w="3725498">
                  <a:extLst>
                    <a:ext uri="{9D8B030D-6E8A-4147-A177-3AD203B41FA5}">
                      <a16:colId xmlns:a16="http://schemas.microsoft.com/office/drawing/2014/main" val="20002"/>
                    </a:ext>
                  </a:extLst>
                </a:gridCol>
              </a:tblGrid>
              <a:tr h="37084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1000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GET</a:t>
                      </a:r>
                      <a:r>
                        <a:rPr lang="en-GB" altLang="en-IN" dirty="0">
                          <a:latin typeface="Garamond" panose="02020404030301010803" pitchFamily="18" charset="0"/>
                        </a:rPr>
                        <a:t> ALL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http://localhost:8998/employeepayroll/schedule/schedules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get the work schedule of particular employee</a:t>
                      </a:r>
                    </a:p>
                  </a:txBody>
                  <a:tcPr/>
                </a:tc>
                <a:extLst>
                  <a:ext uri="{0D108BD9-81ED-4DB2-BD59-A6C34878D82A}">
                    <a16:rowId xmlns:a16="http://schemas.microsoft.com/office/drawing/2014/main" val="1000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GET</a:t>
                      </a:r>
                      <a:r>
                        <a:rPr lang="en-GB" altLang="en-IN" dirty="0">
                          <a:latin typeface="Garamond" panose="02020404030301010803" pitchFamily="18" charset="0"/>
                        </a:rPr>
                        <a:t> BY ID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http://localhost:8998/employeepayroll/schedule/schedules/10005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get the Work schedule of all the employees</a:t>
                      </a:r>
                    </a:p>
                  </a:txBody>
                  <a:tcPr/>
                </a:tc>
                <a:extLst>
                  <a:ext uri="{0D108BD9-81ED-4DB2-BD59-A6C34878D82A}">
                    <a16:rowId xmlns:a16="http://schemas.microsoft.com/office/drawing/2014/main" val="1000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http://localhost:8998/employeepayroll/schedule/schedules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create the Work schedule of particular employee</a:t>
                      </a:r>
                    </a:p>
                  </a:txBody>
                  <a:tcPr/>
                </a:tc>
                <a:extLst>
                  <a:ext uri="{0D108BD9-81ED-4DB2-BD59-A6C34878D82A}">
                    <a16:rowId xmlns:a16="http://schemas.microsoft.com/office/drawing/2014/main" val="1000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DELETE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http://localhost:8998/employeepayroll/schedule/schedules/10005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delete the Work schedule of particular employee</a:t>
                      </a:r>
                    </a:p>
                  </a:txBody>
                  <a:tcPr/>
                </a:tc>
                <a:extLst>
                  <a:ext uri="{0D108BD9-81ED-4DB2-BD59-A6C34878D82A}">
                    <a16:rowId xmlns:a16="http://schemas.microsoft.com/office/drawing/2014/main" val="1000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PUT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http://localhost:8998/employeepayroll/schedule/schedules/10005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update the Work schedule of particular employee</a:t>
                      </a:r>
                    </a:p>
                  </a:txBody>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a:stretch>
            <a:fillRect/>
          </a:stretch>
        </p:blipFill>
        <p:spPr>
          <a:xfrm>
            <a:off x="8563304" y="4565963"/>
            <a:ext cx="603556" cy="57307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35" y="416972"/>
            <a:ext cx="8100000" cy="572700"/>
          </a:xfrm>
        </p:spPr>
        <p:txBody>
          <a:bodyPr/>
          <a:lstStyle/>
          <a:p>
            <a:r>
              <a:rPr lang="en-IN" dirty="0">
                <a:solidFill>
                  <a:schemeClr val="tx1">
                    <a:lumMod val="65000"/>
                    <a:lumOff val="35000"/>
                  </a:schemeClr>
                </a:solidFill>
                <a:latin typeface="Garamond" panose="02020404030301010803" pitchFamily="18" charset="0"/>
                <a:sym typeface="+mn-ea"/>
              </a:rPr>
              <a:t>Salary list APIs</a:t>
            </a:r>
            <a:endParaRPr lang="en-IN" dirty="0">
              <a:solidFill>
                <a:schemeClr val="tx1">
                  <a:lumMod val="65000"/>
                  <a:lumOff val="35000"/>
                </a:schemeClr>
              </a:solidFill>
              <a:latin typeface="Garamond" panose="02020404030301010803" pitchFamily="18" charset="0"/>
            </a:endParaRPr>
          </a:p>
        </p:txBody>
      </p:sp>
      <p:graphicFrame>
        <p:nvGraphicFramePr>
          <p:cNvPr id="4" name="Table 4"/>
          <p:cNvGraphicFramePr>
            <a:graphicFrameLocks noGrp="1"/>
          </p:cNvGraphicFramePr>
          <p:nvPr/>
        </p:nvGraphicFramePr>
        <p:xfrm>
          <a:off x="297815" y="1184910"/>
          <a:ext cx="8102600" cy="3634740"/>
        </p:xfrm>
        <a:graphic>
          <a:graphicData uri="http://schemas.openxmlformats.org/drawingml/2006/table">
            <a:tbl>
              <a:tblPr firstRow="1" bandRow="1">
                <a:tableStyleId>{5C22544A-7EE6-4342-B048-85BDC9FD1C3A}</a:tableStyleId>
              </a:tblPr>
              <a:tblGrid>
                <a:gridCol w="1231900">
                  <a:extLst>
                    <a:ext uri="{9D8B030D-6E8A-4147-A177-3AD203B41FA5}">
                      <a16:colId xmlns:a16="http://schemas.microsoft.com/office/drawing/2014/main" val="20000"/>
                    </a:ext>
                  </a:extLst>
                </a:gridCol>
                <a:gridCol w="3564890">
                  <a:extLst>
                    <a:ext uri="{9D8B030D-6E8A-4147-A177-3AD203B41FA5}">
                      <a16:colId xmlns:a16="http://schemas.microsoft.com/office/drawing/2014/main" val="20001"/>
                    </a:ext>
                  </a:extLst>
                </a:gridCol>
                <a:gridCol w="3305810">
                  <a:extLst>
                    <a:ext uri="{9D8B030D-6E8A-4147-A177-3AD203B41FA5}">
                      <a16:colId xmlns:a16="http://schemas.microsoft.com/office/drawing/2014/main" val="20002"/>
                    </a:ext>
                  </a:extLst>
                </a:gridCol>
              </a:tblGrid>
              <a:tr h="50292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10000"/>
                  </a:ext>
                </a:extLst>
              </a:tr>
              <a:tr h="50292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a:t>
                      </a:r>
                      <a:r>
                        <a:rPr lang="en-GB" altLang="en-IN" dirty="0">
                          <a:latin typeface="Garamond" panose="02020404030301010803" pitchFamily="18" charset="0"/>
                        </a:rPr>
                        <a:t>8998/employeepayroll/salary/salaries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get the </a:t>
                      </a:r>
                      <a:r>
                        <a:rPr lang="en-GB" altLang="en-IN" dirty="0">
                          <a:latin typeface="Garamond" panose="02020404030301010803" pitchFamily="18" charset="0"/>
                        </a:rPr>
                        <a:t>salary </a:t>
                      </a:r>
                      <a:r>
                        <a:rPr lang="en-IN" dirty="0">
                          <a:latin typeface="Garamond" panose="02020404030301010803" pitchFamily="18" charset="0"/>
                        </a:rPr>
                        <a:t> list of particular employee</a:t>
                      </a:r>
                    </a:p>
                  </a:txBody>
                  <a:tcPr/>
                </a:tc>
                <a:extLst>
                  <a:ext uri="{0D108BD9-81ED-4DB2-BD59-A6C34878D82A}">
                    <a16:rowId xmlns:a16="http://schemas.microsoft.com/office/drawing/2014/main" val="10001"/>
                  </a:ext>
                </a:extLst>
              </a:tr>
              <a:tr h="70866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dirty="0">
                          <a:latin typeface="Garamond" panose="02020404030301010803" pitchFamily="18" charset="0"/>
                          <a:sym typeface="+mn-ea"/>
                        </a:rPr>
                        <a:t>DELETE</a:t>
                      </a:r>
                      <a:endParaRPr lang="en-IN" sz="1350" dirty="0">
                        <a:latin typeface="Garamond" panose="02020404030301010803" pitchFamily="18" charset="0"/>
                      </a:endParaRPr>
                    </a:p>
                    <a:p>
                      <a:pPr marL="0" marR="0" lvl="0" indent="0" algn="l" defTabSz="685800" rtl="0" eaLnBrk="1" fontAlgn="auto" latinLnBrk="0" hangingPunct="1">
                        <a:lnSpc>
                          <a:spcPct val="100000"/>
                        </a:lnSpc>
                        <a:spcBef>
                          <a:spcPts val="0"/>
                        </a:spcBef>
                        <a:spcAft>
                          <a:spcPts val="0"/>
                        </a:spcAft>
                        <a:buClrTx/>
                        <a:buSzTx/>
                        <a:buFontTx/>
                        <a:buNone/>
                        <a:defRPr/>
                      </a:pP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http://localhost:8998/employeepayroll/salary/salaries/1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dirty="0">
                          <a:latin typeface="Garamond" panose="02020404030301010803" pitchFamily="18" charset="0"/>
                          <a:sym typeface="+mn-ea"/>
                        </a:rPr>
                        <a:t>To delete the </a:t>
                      </a:r>
                      <a:r>
                        <a:rPr lang="en-GB" altLang="en-IN" sz="1350" dirty="0">
                          <a:latin typeface="Garamond" panose="02020404030301010803" pitchFamily="18" charset="0"/>
                          <a:sym typeface="+mn-ea"/>
                        </a:rPr>
                        <a:t>salary </a:t>
                      </a:r>
                      <a:r>
                        <a:rPr lang="en-IN" sz="1350" dirty="0">
                          <a:latin typeface="Garamond" panose="02020404030301010803" pitchFamily="18" charset="0"/>
                          <a:sym typeface="+mn-ea"/>
                        </a:rPr>
                        <a:t>sheet for particular employee</a:t>
                      </a:r>
                      <a:endParaRPr lang="en-IN" sz="1350" dirty="0">
                        <a:latin typeface="Garamond" panose="02020404030301010803" pitchFamily="18" charset="0"/>
                      </a:endParaRPr>
                    </a:p>
                    <a:p>
                      <a:pPr marL="0" marR="0" lvl="0" indent="0" algn="l" defTabSz="685800" rtl="0" eaLnBrk="1" fontAlgn="auto" latinLnBrk="0" hangingPunct="1">
                        <a:lnSpc>
                          <a:spcPct val="100000"/>
                        </a:lnSpc>
                        <a:spcBef>
                          <a:spcPts val="0"/>
                        </a:spcBef>
                        <a:spcAft>
                          <a:spcPts val="0"/>
                        </a:spcAft>
                        <a:buClrTx/>
                        <a:buSzTx/>
                        <a:buFontTx/>
                        <a:buNone/>
                        <a:defRPr/>
                      </a:pPr>
                      <a:endParaRPr lang="en-IN" dirty="0">
                        <a:latin typeface="Garamond" panose="02020404030301010803" pitchFamily="18" charset="0"/>
                      </a:endParaRPr>
                    </a:p>
                  </a:txBody>
                  <a:tcPr/>
                </a:tc>
                <a:extLst>
                  <a:ext uri="{0D108BD9-81ED-4DB2-BD59-A6C34878D82A}">
                    <a16:rowId xmlns:a16="http://schemas.microsoft.com/office/drawing/2014/main" val="10002"/>
                  </a:ext>
                </a:extLst>
              </a:tr>
              <a:tr h="70866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dirty="0">
                          <a:latin typeface="Garamond" panose="02020404030301010803" pitchFamily="18" charset="0"/>
                          <a:sym typeface="+mn-ea"/>
                        </a:rPr>
                        <a:t>http://localhost:</a:t>
                      </a:r>
                      <a:r>
                        <a:rPr lang="en-GB" altLang="en-IN" sz="1350" dirty="0">
                          <a:latin typeface="Garamond" panose="02020404030301010803" pitchFamily="18" charset="0"/>
                          <a:sym typeface="+mn-ea"/>
                        </a:rPr>
                        <a:t>8998/employeepayroll/salary/salaries/2</a:t>
                      </a:r>
                      <a:endParaRPr lang="en-GB" altLang="en-IN" sz="1350" dirty="0">
                        <a:latin typeface="Garamond" panose="02020404030301010803" pitchFamily="18" charset="0"/>
                      </a:endParaRPr>
                    </a:p>
                    <a:p>
                      <a:pPr marL="0" marR="0" lvl="0" indent="0" algn="l" defTabSz="685800" rtl="0" eaLnBrk="1" fontAlgn="auto" latinLnBrk="0" hangingPunct="1">
                        <a:lnSpc>
                          <a:spcPct val="100000"/>
                        </a:lnSpc>
                        <a:spcBef>
                          <a:spcPts val="0"/>
                        </a:spcBef>
                        <a:spcAft>
                          <a:spcPts val="0"/>
                        </a:spcAft>
                        <a:buClrTx/>
                        <a:buSzTx/>
                        <a:buFontTx/>
                        <a:buNone/>
                        <a:defRPr/>
                      </a:pP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To get the salary list by salary id</a:t>
                      </a:r>
                    </a:p>
                  </a:txBody>
                  <a:tcPr/>
                </a:tc>
                <a:extLst>
                  <a:ext uri="{0D108BD9-81ED-4DB2-BD59-A6C34878D82A}">
                    <a16:rowId xmlns:a16="http://schemas.microsoft.com/office/drawing/2014/main" val="10003"/>
                  </a:ext>
                </a:extLst>
              </a:tr>
              <a:tr h="70866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dirty="0">
                          <a:latin typeface="Garamond" panose="02020404030301010803" pitchFamily="18" charset="0"/>
                          <a:sym typeface="+mn-ea"/>
                        </a:rPr>
                        <a:t>http://localhost:</a:t>
                      </a:r>
                      <a:r>
                        <a:rPr lang="en-GB" altLang="en-IN" sz="1350" dirty="0">
                          <a:latin typeface="Garamond" panose="02020404030301010803" pitchFamily="18" charset="0"/>
                          <a:sym typeface="+mn-ea"/>
                        </a:rPr>
                        <a:t>8998/employeepayroll/salary/salaries</a:t>
                      </a:r>
                      <a:endParaRPr lang="en-GB" altLang="en-IN" sz="1350" dirty="0">
                        <a:latin typeface="Garamond" panose="02020404030301010803" pitchFamily="18" charset="0"/>
                      </a:endParaRPr>
                    </a:p>
                    <a:p>
                      <a:pPr marL="0" marR="0" lvl="0" indent="0" algn="l" defTabSz="685800" rtl="0" eaLnBrk="1" fontAlgn="auto" latinLnBrk="0" hangingPunct="1">
                        <a:lnSpc>
                          <a:spcPct val="100000"/>
                        </a:lnSpc>
                        <a:spcBef>
                          <a:spcPts val="0"/>
                        </a:spcBef>
                        <a:spcAft>
                          <a:spcPts val="0"/>
                        </a:spcAft>
                        <a:buClrTx/>
                        <a:buSzTx/>
                        <a:buFontTx/>
                        <a:buNone/>
                        <a:defRPr/>
                      </a:pP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To create the salary list for particular employee</a:t>
                      </a:r>
                    </a:p>
                  </a:txBody>
                  <a:tcPr/>
                </a:tc>
                <a:extLst>
                  <a:ext uri="{0D108BD9-81ED-4DB2-BD59-A6C34878D82A}">
                    <a16:rowId xmlns:a16="http://schemas.microsoft.com/office/drawing/2014/main" val="10004"/>
                  </a:ext>
                </a:extLst>
              </a:tr>
              <a:tr h="50292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PUT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dirty="0">
                          <a:latin typeface="Garamond" panose="02020404030301010803" pitchFamily="18" charset="0"/>
                          <a:sym typeface="+mn-ea"/>
                        </a:rPr>
                        <a:t>http://localhost:</a:t>
                      </a:r>
                      <a:r>
                        <a:rPr lang="en-GB" altLang="en-IN" sz="1350" dirty="0">
                          <a:latin typeface="Garamond" panose="02020404030301010803" pitchFamily="18" charset="0"/>
                          <a:sym typeface="+mn-ea"/>
                        </a:rPr>
                        <a:t>8998/employeepayroll/salary/editsalaries/10003</a:t>
                      </a: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update the </a:t>
                      </a:r>
                      <a:r>
                        <a:rPr lang="en-GB" altLang="en-IN" dirty="0">
                          <a:latin typeface="Garamond" panose="02020404030301010803" pitchFamily="18" charset="0"/>
                        </a:rPr>
                        <a:t>salary</a:t>
                      </a:r>
                      <a:r>
                        <a:rPr lang="en-IN" dirty="0">
                          <a:latin typeface="Garamond" panose="02020404030301010803" pitchFamily="18" charset="0"/>
                        </a:rPr>
                        <a:t> sheet for particular employee</a:t>
                      </a:r>
                    </a:p>
                  </a:txBody>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a:stretch>
            <a:fillRect/>
          </a:stretch>
        </p:blipFill>
        <p:spPr>
          <a:xfrm>
            <a:off x="8563304" y="4565963"/>
            <a:ext cx="603556" cy="57307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35" y="416972"/>
            <a:ext cx="8100000" cy="572700"/>
          </a:xfrm>
        </p:spPr>
        <p:txBody>
          <a:bodyPr/>
          <a:lstStyle/>
          <a:p>
            <a:r>
              <a:rPr lang="en-GB" altLang="en-IN" dirty="0">
                <a:solidFill>
                  <a:schemeClr val="tx1">
                    <a:lumMod val="65000"/>
                    <a:lumOff val="35000"/>
                  </a:schemeClr>
                </a:solidFill>
                <a:latin typeface="Garamond" panose="02020404030301010803" pitchFamily="18" charset="0"/>
                <a:sym typeface="+mn-ea"/>
              </a:rPr>
              <a:t>Timesheet </a:t>
            </a:r>
            <a:r>
              <a:rPr lang="en-IN" dirty="0">
                <a:solidFill>
                  <a:schemeClr val="tx1">
                    <a:lumMod val="65000"/>
                    <a:lumOff val="35000"/>
                  </a:schemeClr>
                </a:solidFill>
                <a:latin typeface="Garamond" panose="02020404030301010803" pitchFamily="18" charset="0"/>
                <a:sym typeface="+mn-ea"/>
              </a:rPr>
              <a:t> APIs</a:t>
            </a:r>
            <a:endParaRPr lang="en-IN" dirty="0">
              <a:solidFill>
                <a:schemeClr val="tx1">
                  <a:lumMod val="65000"/>
                  <a:lumOff val="35000"/>
                </a:schemeClr>
              </a:solidFill>
              <a:latin typeface="Garamond" panose="02020404030301010803" pitchFamily="18" charset="0"/>
            </a:endParaRPr>
          </a:p>
        </p:txBody>
      </p:sp>
      <p:graphicFrame>
        <p:nvGraphicFramePr>
          <p:cNvPr id="4" name="Table 4"/>
          <p:cNvGraphicFramePr>
            <a:graphicFrameLocks noGrp="1"/>
          </p:cNvGraphicFramePr>
          <p:nvPr/>
        </p:nvGraphicFramePr>
        <p:xfrm>
          <a:off x="297815" y="1184910"/>
          <a:ext cx="8102600" cy="3634740"/>
        </p:xfrm>
        <a:graphic>
          <a:graphicData uri="http://schemas.openxmlformats.org/drawingml/2006/table">
            <a:tbl>
              <a:tblPr firstRow="1" bandRow="1">
                <a:tableStyleId>{5C22544A-7EE6-4342-B048-85BDC9FD1C3A}</a:tableStyleId>
              </a:tblPr>
              <a:tblGrid>
                <a:gridCol w="1231900">
                  <a:extLst>
                    <a:ext uri="{9D8B030D-6E8A-4147-A177-3AD203B41FA5}">
                      <a16:colId xmlns:a16="http://schemas.microsoft.com/office/drawing/2014/main" val="20000"/>
                    </a:ext>
                  </a:extLst>
                </a:gridCol>
                <a:gridCol w="3564890">
                  <a:extLst>
                    <a:ext uri="{9D8B030D-6E8A-4147-A177-3AD203B41FA5}">
                      <a16:colId xmlns:a16="http://schemas.microsoft.com/office/drawing/2014/main" val="20001"/>
                    </a:ext>
                  </a:extLst>
                </a:gridCol>
                <a:gridCol w="3305810">
                  <a:extLst>
                    <a:ext uri="{9D8B030D-6E8A-4147-A177-3AD203B41FA5}">
                      <a16:colId xmlns:a16="http://schemas.microsoft.com/office/drawing/2014/main" val="20002"/>
                    </a:ext>
                  </a:extLst>
                </a:gridCol>
              </a:tblGrid>
              <a:tr h="502920">
                <a:tc>
                  <a:txBody>
                    <a:bodyPr/>
                    <a:lstStyle/>
                    <a:p>
                      <a:r>
                        <a:rPr lang="en-IN" sz="1350" b="1" i="0" kern="1200" dirty="0">
                          <a:solidFill>
                            <a:schemeClr val="lt1"/>
                          </a:solidFill>
                          <a:effectLst/>
                          <a:latin typeface="Garamond" panose="02020404030301010803" pitchFamily="18" charset="0"/>
                          <a:ea typeface="+mn-ea"/>
                          <a:cs typeface="+mn-cs"/>
                        </a:rPr>
                        <a:t>HTTP</a:t>
                      </a:r>
                      <a:r>
                        <a:rPr lang="en-IN" sz="1350" b="0" i="0" kern="1200" dirty="0">
                          <a:solidFill>
                            <a:schemeClr val="lt1"/>
                          </a:solidFill>
                          <a:effectLst/>
                          <a:latin typeface="Garamond" panose="02020404030301010803" pitchFamily="18" charset="0"/>
                          <a:ea typeface="+mn-ea"/>
                          <a:cs typeface="+mn-cs"/>
                        </a:rPr>
                        <a:t> methods</a:t>
                      </a:r>
                      <a:endParaRPr lang="en-IN" dirty="0">
                        <a:latin typeface="Garamond" panose="02020404030301010803" pitchFamily="18" charset="0"/>
                      </a:endParaRPr>
                    </a:p>
                  </a:txBody>
                  <a:tcPr/>
                </a:tc>
                <a:tc>
                  <a:txBody>
                    <a:bodyPr/>
                    <a:lstStyle/>
                    <a:p>
                      <a:r>
                        <a:rPr lang="en-IN" dirty="0">
                          <a:latin typeface="Garamond" panose="02020404030301010803" pitchFamily="18" charset="0"/>
                        </a:rPr>
                        <a:t>URL</a:t>
                      </a:r>
                    </a:p>
                  </a:txBody>
                  <a:tcPr/>
                </a:tc>
                <a:tc>
                  <a:txBody>
                    <a:bodyPr/>
                    <a:lstStyle/>
                    <a:p>
                      <a:r>
                        <a:rPr lang="en-IN" dirty="0">
                          <a:latin typeface="Garamond" panose="02020404030301010803" pitchFamily="18" charset="0"/>
                        </a:rPr>
                        <a:t>Operation</a:t>
                      </a:r>
                    </a:p>
                  </a:txBody>
                  <a:tcPr/>
                </a:tc>
                <a:extLst>
                  <a:ext uri="{0D108BD9-81ED-4DB2-BD59-A6C34878D82A}">
                    <a16:rowId xmlns:a16="http://schemas.microsoft.com/office/drawing/2014/main" val="10000"/>
                  </a:ext>
                </a:extLst>
              </a:tr>
              <a:tr h="50292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 http://localhost:8998/get-emp/10001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get the </a:t>
                      </a:r>
                      <a:r>
                        <a:rPr lang="en-GB" altLang="en-IN" dirty="0">
                          <a:latin typeface="Garamond" panose="02020404030301010803" pitchFamily="18" charset="0"/>
                        </a:rPr>
                        <a:t>timesheet</a:t>
                      </a:r>
                      <a:r>
                        <a:rPr lang="en-IN" dirty="0">
                          <a:latin typeface="Garamond" panose="02020404030301010803" pitchFamily="18" charset="0"/>
                        </a:rPr>
                        <a:t> of particular employee</a:t>
                      </a:r>
                      <a:r>
                        <a:rPr lang="en-GB" altLang="en-IN" dirty="0">
                          <a:latin typeface="Garamond" panose="02020404030301010803" pitchFamily="18" charset="0"/>
                        </a:rPr>
                        <a:t> by id</a:t>
                      </a:r>
                    </a:p>
                  </a:txBody>
                  <a:tcPr/>
                </a:tc>
                <a:extLst>
                  <a:ext uri="{0D108BD9-81ED-4DB2-BD59-A6C34878D82A}">
                    <a16:rowId xmlns:a16="http://schemas.microsoft.com/office/drawing/2014/main" val="10001"/>
                  </a:ext>
                </a:extLst>
              </a:tr>
              <a:tr h="70866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dirty="0">
                          <a:latin typeface="Garamond" panose="02020404030301010803" pitchFamily="18" charset="0"/>
                          <a:sym typeface="+mn-ea"/>
                        </a:rPr>
                        <a:t>DELETE</a:t>
                      </a:r>
                      <a:endParaRPr lang="en-IN" sz="1350" dirty="0">
                        <a:latin typeface="Garamond" panose="02020404030301010803" pitchFamily="18" charset="0"/>
                      </a:endParaRPr>
                    </a:p>
                    <a:p>
                      <a:pPr marL="0" marR="0" lvl="0" indent="0" algn="l" defTabSz="685800" rtl="0" eaLnBrk="1" fontAlgn="auto" latinLnBrk="0" hangingPunct="1">
                        <a:lnSpc>
                          <a:spcPct val="100000"/>
                        </a:lnSpc>
                        <a:spcBef>
                          <a:spcPts val="0"/>
                        </a:spcBef>
                        <a:spcAft>
                          <a:spcPts val="0"/>
                        </a:spcAft>
                        <a:buClrTx/>
                        <a:buSzTx/>
                        <a:buFontTx/>
                        <a:buNone/>
                        <a:defRPr/>
                      </a:pPr>
                      <a:endParaRPr lang="en-IN" dirty="0">
                        <a:latin typeface="Garamond" panose="02020404030301010803"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http://localhost:8998/timesheets/10002</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sz="1350" dirty="0">
                          <a:latin typeface="Garamond" panose="02020404030301010803" pitchFamily="18" charset="0"/>
                          <a:sym typeface="+mn-ea"/>
                        </a:rPr>
                        <a:t>To delete the  </a:t>
                      </a:r>
                      <a:r>
                        <a:rPr lang="en-GB" altLang="en-IN" sz="1350" dirty="0">
                          <a:latin typeface="Garamond" panose="02020404030301010803" pitchFamily="18" charset="0"/>
                          <a:sym typeface="+mn-ea"/>
                        </a:rPr>
                        <a:t>timesheet</a:t>
                      </a:r>
                      <a:r>
                        <a:rPr lang="en-IN" sz="1350" dirty="0">
                          <a:latin typeface="Garamond" panose="02020404030301010803" pitchFamily="18" charset="0"/>
                          <a:sym typeface="+mn-ea"/>
                        </a:rPr>
                        <a:t> for particular employee</a:t>
                      </a:r>
                      <a:endParaRPr lang="en-IN" sz="1350" dirty="0">
                        <a:latin typeface="Garamond" panose="02020404030301010803" pitchFamily="18" charset="0"/>
                      </a:endParaRPr>
                    </a:p>
                    <a:p>
                      <a:pPr marL="0" marR="0" lvl="0" indent="0" algn="l" defTabSz="685800" rtl="0" eaLnBrk="1" fontAlgn="auto" latinLnBrk="0" hangingPunct="1">
                        <a:lnSpc>
                          <a:spcPct val="100000"/>
                        </a:lnSpc>
                        <a:spcBef>
                          <a:spcPts val="0"/>
                        </a:spcBef>
                        <a:spcAft>
                          <a:spcPts val="0"/>
                        </a:spcAft>
                        <a:buClrTx/>
                        <a:buSzTx/>
                        <a:buFontTx/>
                        <a:buNone/>
                        <a:defRPr/>
                      </a:pPr>
                      <a:endParaRPr lang="en-IN" dirty="0">
                        <a:latin typeface="Garamond" panose="02020404030301010803" pitchFamily="18" charset="0"/>
                      </a:endParaRPr>
                    </a:p>
                  </a:txBody>
                  <a:tcPr/>
                </a:tc>
                <a:extLst>
                  <a:ext uri="{0D108BD9-81ED-4DB2-BD59-A6C34878D82A}">
                    <a16:rowId xmlns:a16="http://schemas.microsoft.com/office/drawing/2014/main" val="10002"/>
                  </a:ext>
                </a:extLst>
              </a:tr>
              <a:tr h="70866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GET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 http://localhost:8998/timesheets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To get the </a:t>
                      </a:r>
                      <a:r>
                        <a:rPr lang="en-IN" sz="1350" dirty="0">
                          <a:latin typeface="Garamond" panose="02020404030301010803" pitchFamily="18" charset="0"/>
                          <a:sym typeface="+mn-ea"/>
                        </a:rPr>
                        <a:t> </a:t>
                      </a:r>
                      <a:r>
                        <a:rPr lang="en-GB" altLang="en-IN" sz="1350" dirty="0">
                          <a:latin typeface="Garamond" panose="02020404030301010803" pitchFamily="18" charset="0"/>
                          <a:sym typeface="+mn-ea"/>
                        </a:rPr>
                        <a:t>timesheet of  employee</a:t>
                      </a:r>
                      <a:endParaRPr lang="en-GB" altLang="en-IN" dirty="0">
                        <a:latin typeface="Garamond" panose="02020404030301010803" pitchFamily="18" charset="0"/>
                      </a:endParaRPr>
                    </a:p>
                  </a:txBody>
                  <a:tcPr/>
                </a:tc>
                <a:extLst>
                  <a:ext uri="{0D108BD9-81ED-4DB2-BD59-A6C34878D82A}">
                    <a16:rowId xmlns:a16="http://schemas.microsoft.com/office/drawing/2014/main" val="10003"/>
                  </a:ext>
                </a:extLst>
              </a:tr>
              <a:tr h="70866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POST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http://localhost:8998/timesheets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GB" altLang="en-IN" dirty="0">
                          <a:latin typeface="Garamond" panose="02020404030301010803" pitchFamily="18" charset="0"/>
                        </a:rPr>
                        <a:t>To create the </a:t>
                      </a:r>
                      <a:r>
                        <a:rPr lang="en-IN" sz="1350" dirty="0">
                          <a:latin typeface="Garamond" panose="02020404030301010803" pitchFamily="18" charset="0"/>
                          <a:sym typeface="+mn-ea"/>
                        </a:rPr>
                        <a:t> </a:t>
                      </a:r>
                      <a:r>
                        <a:rPr lang="en-GB" altLang="en-IN" sz="1350" dirty="0">
                          <a:latin typeface="Garamond" panose="02020404030301010803" pitchFamily="18" charset="0"/>
                          <a:sym typeface="+mn-ea"/>
                        </a:rPr>
                        <a:t>timesheet</a:t>
                      </a:r>
                      <a:r>
                        <a:rPr lang="en-GB" altLang="en-IN" dirty="0">
                          <a:latin typeface="Garamond" panose="02020404030301010803" pitchFamily="18" charset="0"/>
                        </a:rPr>
                        <a:t> for particular employee</a:t>
                      </a:r>
                    </a:p>
                  </a:txBody>
                  <a:tcPr/>
                </a:tc>
                <a:extLst>
                  <a:ext uri="{0D108BD9-81ED-4DB2-BD59-A6C34878D82A}">
                    <a16:rowId xmlns:a16="http://schemas.microsoft.com/office/drawing/2014/main" val="10004"/>
                  </a:ext>
                </a:extLst>
              </a:tr>
              <a:tr h="50292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PUT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http://localhost:8998/timesheets/10003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IN" dirty="0">
                          <a:latin typeface="Garamond" panose="02020404030301010803" pitchFamily="18" charset="0"/>
                        </a:rPr>
                        <a:t>To update the </a:t>
                      </a:r>
                      <a:r>
                        <a:rPr lang="en-IN" sz="1350" dirty="0">
                          <a:latin typeface="Garamond" panose="02020404030301010803" pitchFamily="18" charset="0"/>
                          <a:sym typeface="+mn-ea"/>
                        </a:rPr>
                        <a:t> </a:t>
                      </a:r>
                      <a:r>
                        <a:rPr lang="en-GB" altLang="en-IN" sz="1350" dirty="0">
                          <a:latin typeface="Garamond" panose="02020404030301010803" pitchFamily="18" charset="0"/>
                          <a:sym typeface="+mn-ea"/>
                        </a:rPr>
                        <a:t>timesheet</a:t>
                      </a:r>
                      <a:r>
                        <a:rPr lang="en-IN" dirty="0">
                          <a:latin typeface="Garamond" panose="02020404030301010803" pitchFamily="18" charset="0"/>
                        </a:rPr>
                        <a:t> for particular employee</a:t>
                      </a:r>
                    </a:p>
                  </a:txBody>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a:stretch>
            <a:fillRect/>
          </a:stretch>
        </p:blipFill>
        <p:spPr>
          <a:xfrm>
            <a:off x="8563304" y="4565963"/>
            <a:ext cx="603556" cy="57307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1"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https://search-letsfade-com.herokuapp.com/proxy?url=https://image4.slideserve.com/7997372/payroll-management-process-1-l.jpg"/>
          <p:cNvPicPr>
            <a:picLocks noChangeAspect="1"/>
          </p:cNvPicPr>
          <p:nvPr/>
        </p:nvPicPr>
        <p:blipFill>
          <a:blip r:embed="rId2"/>
          <a:stretch>
            <a:fillRect/>
          </a:stretch>
        </p:blipFill>
        <p:spPr>
          <a:xfrm>
            <a:off x="650240" y="955040"/>
            <a:ext cx="8036560" cy="39116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8" name="Google Shape;1908;p92"/>
          <p:cNvSpPr txBox="1">
            <a:spLocks noGrp="1"/>
          </p:cNvSpPr>
          <p:nvPr>
            <p:ph type="title"/>
          </p:nvPr>
        </p:nvSpPr>
        <p:spPr>
          <a:xfrm>
            <a:off x="1478280" y="579120"/>
            <a:ext cx="6391462" cy="6629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GB" sz="3200" b="1" u="sng" dirty="0">
                <a:solidFill>
                  <a:schemeClr val="tx1">
                    <a:lumMod val="65000"/>
                    <a:lumOff val="35000"/>
                  </a:schemeClr>
                </a:solidFill>
                <a:latin typeface="Times New Roman" panose="02020603050405020304" pitchFamily="18" charset="0"/>
                <a:ea typeface="Garamond" panose="02020404030301010803"/>
                <a:cs typeface="Times New Roman" panose="02020603050405020304" pitchFamily="18" charset="0"/>
                <a:sym typeface="Garamond" panose="02020404030301010803"/>
              </a:rPr>
              <a:t>ADVANTAGES</a:t>
            </a:r>
            <a:endParaRPr sz="3200" b="1" u="sng" dirty="0">
              <a:solidFill>
                <a:schemeClr val="tx1">
                  <a:lumMod val="65000"/>
                  <a:lumOff val="35000"/>
                </a:schemeClr>
              </a:solidFill>
              <a:latin typeface="Times New Roman" panose="02020603050405020304" pitchFamily="18" charset="0"/>
              <a:ea typeface="Garamond" panose="02020404030301010803"/>
              <a:cs typeface="Times New Roman" panose="02020603050405020304" pitchFamily="18" charset="0"/>
              <a:sym typeface="Garamond" panose="02020404030301010803"/>
            </a:endParaRPr>
          </a:p>
        </p:txBody>
      </p:sp>
      <p:pic>
        <p:nvPicPr>
          <p:cNvPr id="2" name="Picture 1"/>
          <p:cNvPicPr>
            <a:picLocks noChangeAspect="1"/>
          </p:cNvPicPr>
          <p:nvPr/>
        </p:nvPicPr>
        <p:blipFill>
          <a:blip r:embed="rId3"/>
          <a:stretch>
            <a:fillRect/>
          </a:stretch>
        </p:blipFill>
        <p:spPr>
          <a:xfrm>
            <a:off x="8563304" y="4565963"/>
            <a:ext cx="603556" cy="573074"/>
          </a:xfrm>
          <a:prstGeom prst="rect">
            <a:avLst/>
          </a:prstGeom>
        </p:spPr>
      </p:pic>
      <p:pic>
        <p:nvPicPr>
          <p:cNvPr id="2069" name="Picture 2068"/>
          <p:cNvPicPr>
            <a:picLocks noChangeAspect="1"/>
          </p:cNvPicPr>
          <p:nvPr/>
        </p:nvPicPr>
        <p:blipFill>
          <a:blip r:embed="rId4"/>
          <a:stretch>
            <a:fillRect/>
          </a:stretch>
        </p:blipFill>
        <p:spPr>
          <a:xfrm>
            <a:off x="0" y="1063755"/>
            <a:ext cx="2428877" cy="3015989"/>
          </a:xfrm>
          <a:prstGeom prst="rect">
            <a:avLst/>
          </a:prstGeom>
        </p:spPr>
      </p:pic>
      <p:sp>
        <p:nvSpPr>
          <p:cNvPr id="4" name="Subtitle 3">
            <a:extLst>
              <a:ext uri="{FF2B5EF4-FFF2-40B4-BE49-F238E27FC236}">
                <a16:creationId xmlns:a16="http://schemas.microsoft.com/office/drawing/2014/main" id="{4DD4A61B-9841-9C2E-7929-0CD6566E6DB9}"/>
              </a:ext>
            </a:extLst>
          </p:cNvPr>
          <p:cNvSpPr>
            <a:spLocks noGrp="1"/>
          </p:cNvSpPr>
          <p:nvPr>
            <p:ph type="subTitle" idx="1"/>
          </p:nvPr>
        </p:nvSpPr>
        <p:spPr>
          <a:xfrm>
            <a:off x="3020907" y="1517155"/>
            <a:ext cx="5262879" cy="3474792"/>
          </a:xfrm>
        </p:spPr>
        <p:txBody>
          <a:bodyPr/>
          <a:lstStyle/>
          <a:p>
            <a:pPr marL="285750" indent="-285750">
              <a:buClr>
                <a:schemeClr val="tx1"/>
              </a:buClr>
              <a:buFont typeface="Wingdings" panose="05000000000000000000" pitchFamily="2" charset="2"/>
              <a:buChar char="ü"/>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Modularity with Spring Boot</a:t>
            </a:r>
          </a:p>
          <a:p>
            <a:pPr marL="285750" indent="-285750">
              <a:buClr>
                <a:schemeClr val="tx1"/>
              </a:buClr>
              <a:buFont typeface="Wingdings" panose="05000000000000000000" pitchFamily="2" charset="2"/>
              <a:buChar char="ü"/>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Service Discovery</a:t>
            </a:r>
            <a:endParaRPr lang="en-IN" sz="2000" b="1"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Clr>
                <a:schemeClr val="tx1"/>
              </a:buClr>
              <a:buFont typeface="Wingdings" panose="05000000000000000000" pitchFamily="2" charset="2"/>
              <a:buChar char="ü"/>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Load Balancing</a:t>
            </a:r>
          </a:p>
          <a:p>
            <a:pPr marL="285750" indent="-285750">
              <a:buClr>
                <a:schemeClr val="tx1"/>
              </a:buClr>
              <a:buFont typeface="Wingdings" panose="05000000000000000000" pitchFamily="2" charset="2"/>
              <a:buChar char="ü"/>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Centralized Configuration</a:t>
            </a:r>
            <a:endParaRPr lang="en-IN" sz="2000" b="1"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Clr>
                <a:schemeClr val="tx1"/>
              </a:buClr>
              <a:buFont typeface="Wingdings" panose="05000000000000000000" pitchFamily="2" charset="2"/>
              <a:buChar char="ü"/>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Circuit Breaker Pattern</a:t>
            </a:r>
          </a:p>
          <a:p>
            <a:pPr marL="285750" indent="-285750">
              <a:buClr>
                <a:schemeClr val="tx1"/>
              </a:buClr>
              <a:buFont typeface="Wingdings" panose="05000000000000000000" pitchFamily="2" charset="2"/>
              <a:buChar char="ü"/>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Distributed Tracing</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A93C52C-A80D-33EF-C1CB-2E22253882E9}"/>
              </a:ext>
            </a:extLst>
          </p:cNvPr>
          <p:cNvSpPr>
            <a:spLocks noGrp="1"/>
          </p:cNvSpPr>
          <p:nvPr>
            <p:ph type="subTitle" idx="1"/>
          </p:nvPr>
        </p:nvSpPr>
        <p:spPr>
          <a:xfrm>
            <a:off x="1054050" y="1544250"/>
            <a:ext cx="7302500" cy="2783910"/>
          </a:xfrm>
        </p:spPr>
        <p:txBody>
          <a:bodyPr/>
          <a:lstStyle/>
          <a:p>
            <a:pPr marL="285750" indent="-285750">
              <a:buClr>
                <a:schemeClr val="tx1"/>
              </a:buClr>
              <a:buFont typeface="Wingdings" panose="05000000000000000000" pitchFamily="2" charset="2"/>
              <a:buChar char="§"/>
            </a:pPr>
            <a:r>
              <a:rPr lang="en" dirty="0">
                <a:latin typeface="Times New Roman" pitchFamily="18" charset="0"/>
                <a:cs typeface="Times New Roman" pitchFamily="18" charset="0"/>
              </a:rPr>
              <a:t>“Employee Payroll Management System” is developed to achieve maximum efficiency and reduce the time taken to handle the Payroll activity. </a:t>
            </a:r>
          </a:p>
          <a:p>
            <a:pPr marL="0" indent="0">
              <a:buClr>
                <a:schemeClr val="tx1"/>
              </a:buClr>
            </a:pPr>
            <a:endParaRPr lang="en" dirty="0">
              <a:latin typeface="Times New Roman" pitchFamily="18" charset="0"/>
              <a:cs typeface="Times New Roman" pitchFamily="18" charset="0"/>
            </a:endParaRPr>
          </a:p>
          <a:p>
            <a:pPr marL="285750" indent="-285750">
              <a:buClr>
                <a:schemeClr val="tx1"/>
              </a:buClr>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Spring Cloud is a robust and versatile framework that simplifies the development and management of microservices, offering a comprehensive set of tools and features to enhance the scalability, resilience, and agility of modern applications.</a:t>
            </a:r>
          </a:p>
          <a:p>
            <a:pPr marL="285750" indent="-285750">
              <a:buClr>
                <a:schemeClr val="tx1"/>
              </a:buCl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
            </a:pPr>
            <a:endParaRPr lang="en-IN" dirty="0"/>
          </a:p>
        </p:txBody>
      </p:sp>
      <p:sp>
        <p:nvSpPr>
          <p:cNvPr id="3" name="Title 2">
            <a:extLst>
              <a:ext uri="{FF2B5EF4-FFF2-40B4-BE49-F238E27FC236}">
                <a16:creationId xmlns:a16="http://schemas.microsoft.com/office/drawing/2014/main" id="{6155E874-0B02-8A6D-D9E8-CAA2216421EB}"/>
              </a:ext>
            </a:extLst>
          </p:cNvPr>
          <p:cNvSpPr>
            <a:spLocks noGrp="1"/>
          </p:cNvSpPr>
          <p:nvPr>
            <p:ph type="title"/>
          </p:nvPr>
        </p:nvSpPr>
        <p:spPr>
          <a:xfrm>
            <a:off x="2848776" y="471080"/>
            <a:ext cx="2834051" cy="572700"/>
          </a:xfrm>
        </p:spPr>
        <p:txBody>
          <a:bodyPr/>
          <a:lstStyle/>
          <a:p>
            <a:r>
              <a:rPr lang="en-IN" b="1" u="sng" dirty="0"/>
              <a:t>Conclusion:</a:t>
            </a:r>
          </a:p>
        </p:txBody>
      </p:sp>
    </p:spTree>
    <p:extLst>
      <p:ext uri="{BB962C8B-B14F-4D97-AF65-F5344CB8AC3E}">
        <p14:creationId xmlns:p14="http://schemas.microsoft.com/office/powerpoint/2010/main" val="4498637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2"/>
        <p:cNvGrpSpPr/>
        <p:nvPr/>
      </p:nvGrpSpPr>
      <p:grpSpPr>
        <a:xfrm>
          <a:off x="0" y="0"/>
          <a:ext cx="0" cy="0"/>
          <a:chOff x="0" y="0"/>
          <a:chExt cx="0" cy="0"/>
        </a:xfrm>
      </p:grpSpPr>
      <p:sp>
        <p:nvSpPr>
          <p:cNvPr id="1913" name="Google Shape;1913;p93"/>
          <p:cNvSpPr txBox="1">
            <a:spLocks noGrp="1"/>
          </p:cNvSpPr>
          <p:nvPr>
            <p:ph type="subTitle" idx="1"/>
          </p:nvPr>
        </p:nvSpPr>
        <p:spPr>
          <a:xfrm>
            <a:off x="5247118" y="2189795"/>
            <a:ext cx="3162300" cy="134697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IN" sz="2300" dirty="0">
                <a:latin typeface="Garamond" panose="02020404030301010803"/>
                <a:ea typeface="Garamond" panose="02020404030301010803"/>
                <a:cs typeface="Garamond" panose="02020404030301010803"/>
                <a:sym typeface="Garamond" panose="02020404030301010803"/>
              </a:rPr>
              <a:t>THANK YOU !</a:t>
            </a:r>
            <a:endParaRPr sz="2300" dirty="0">
              <a:latin typeface="Garamond" panose="02020404030301010803"/>
              <a:ea typeface="Garamond" panose="02020404030301010803"/>
              <a:cs typeface="Garamond" panose="02020404030301010803"/>
              <a:sym typeface="Garamond" panose="02020404030301010803"/>
            </a:endParaRPr>
          </a:p>
        </p:txBody>
      </p:sp>
      <p:pic>
        <p:nvPicPr>
          <p:cNvPr id="4" name="Picture 3"/>
          <p:cNvPicPr>
            <a:picLocks noChangeAspect="1"/>
          </p:cNvPicPr>
          <p:nvPr/>
        </p:nvPicPr>
        <p:blipFill>
          <a:blip r:embed="rId3"/>
          <a:stretch>
            <a:fillRect/>
          </a:stretch>
        </p:blipFill>
        <p:spPr>
          <a:xfrm>
            <a:off x="8563304" y="4565963"/>
            <a:ext cx="603556" cy="573074"/>
          </a:xfrm>
          <a:prstGeom prst="rect">
            <a:avLst/>
          </a:prstGeom>
        </p:spPr>
      </p:pic>
      <p:pic>
        <p:nvPicPr>
          <p:cNvPr id="8194" name="Picture 2" descr="4,018 Thank You Business Photos - Free &amp; Royalty-Free Stock Photos from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076960"/>
            <a:ext cx="7620000" cy="3281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6" name="Google Shape;746;p32"/>
          <p:cNvSpPr txBox="1">
            <a:spLocks noGrp="1"/>
          </p:cNvSpPr>
          <p:nvPr>
            <p:ph type="title"/>
          </p:nvPr>
        </p:nvSpPr>
        <p:spPr>
          <a:xfrm>
            <a:off x="414050" y="255656"/>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GB" b="1" dirty="0">
                <a:solidFill>
                  <a:schemeClr val="tx1">
                    <a:lumMod val="65000"/>
                    <a:lumOff val="35000"/>
                  </a:schemeClr>
                </a:solidFill>
                <a:latin typeface="Garamond" panose="02020404030301010803" pitchFamily="18" charset="0"/>
                <a:ea typeface="Times New Roman" panose="02020603050405020304"/>
                <a:cs typeface="Times New Roman" panose="02020603050405020304"/>
                <a:sym typeface="Times New Roman" panose="02020603050405020304"/>
              </a:rPr>
              <a:t>Tools &amp; Languages </a:t>
            </a:r>
            <a:endParaRPr b="1" dirty="0">
              <a:solidFill>
                <a:schemeClr val="tx1">
                  <a:lumMod val="65000"/>
                  <a:lumOff val="35000"/>
                </a:schemeClr>
              </a:solidFill>
              <a:latin typeface="Garamond" panose="02020404030301010803" pitchFamily="18" charset="0"/>
            </a:endParaRPr>
          </a:p>
        </p:txBody>
      </p:sp>
      <p:sp>
        <p:nvSpPr>
          <p:cNvPr id="748" name="Google Shape;748;p32"/>
          <p:cNvSpPr txBox="1">
            <a:spLocks noGrp="1"/>
          </p:cNvSpPr>
          <p:nvPr>
            <p:ph type="subTitle" idx="4"/>
          </p:nvPr>
        </p:nvSpPr>
        <p:spPr>
          <a:xfrm>
            <a:off x="865247" y="1350169"/>
            <a:ext cx="7507227" cy="3007519"/>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tx1"/>
              </a:buClr>
              <a:buSzPts val="1600"/>
              <a:buFont typeface="Wingdings" panose="05000000000000000000" pitchFamily="2" charset="2"/>
              <a:buChar char="v"/>
            </a:pPr>
            <a:r>
              <a:rPr lang="en-IN"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S</a:t>
            </a:r>
            <a:r>
              <a:rPr lang="en-GB"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erver-side: </a:t>
            </a:r>
            <a:r>
              <a:rPr lang="en-GB" dirty="0">
                <a:latin typeface="Times New Roman" panose="02020603050405020304"/>
                <a:ea typeface="Times New Roman" panose="02020603050405020304"/>
                <a:cs typeface="Times New Roman" panose="02020603050405020304"/>
                <a:sym typeface="Times New Roman" panose="02020603050405020304"/>
              </a:rPr>
              <a:t>Spring Boot, Spring Cloud, Spring Data JPA</a:t>
            </a:r>
          </a:p>
          <a:p>
            <a:pPr marL="285750" lvl="0" indent="-285750" algn="l" rtl="0">
              <a:lnSpc>
                <a:spcPct val="100000"/>
              </a:lnSpc>
              <a:spcBef>
                <a:spcPts val="0"/>
              </a:spcBef>
              <a:spcAft>
                <a:spcPts val="0"/>
              </a:spcAft>
              <a:buClr>
                <a:schemeClr val="tx1"/>
              </a:buClr>
              <a:buSzPts val="1600"/>
              <a:buFont typeface="Wingdings" panose="05000000000000000000" pitchFamily="2" charset="2"/>
              <a:buChar char="v"/>
            </a:pPr>
            <a:endParaRPr lang="en-GB" dirty="0">
              <a:latin typeface="Times New Roman" panose="02020603050405020304"/>
              <a:ea typeface="Times New Roman" panose="02020603050405020304"/>
              <a:cs typeface="Times New Roman" panose="02020603050405020304"/>
              <a:sym typeface="Times New Roman" panose="02020603050405020304"/>
            </a:endParaRPr>
          </a:p>
          <a:p>
            <a:pPr marL="285750" lvl="0" indent="-285750" algn="l" rtl="0">
              <a:lnSpc>
                <a:spcPct val="100000"/>
              </a:lnSpc>
              <a:spcBef>
                <a:spcPts val="0"/>
              </a:spcBef>
              <a:spcAft>
                <a:spcPts val="0"/>
              </a:spcAft>
              <a:buClr>
                <a:schemeClr val="tx1"/>
              </a:buClr>
              <a:buSzPts val="1600"/>
              <a:buFont typeface="Wingdings" panose="05000000000000000000" pitchFamily="2" charset="2"/>
              <a:buChar char="v"/>
            </a:pPr>
            <a:r>
              <a:rPr lang="en-IN" b="1" dirty="0">
                <a:latin typeface="Times New Roman" panose="02020603050405020304"/>
                <a:ea typeface="Times New Roman" panose="02020603050405020304"/>
                <a:cs typeface="Times New Roman" panose="02020603050405020304"/>
                <a:sym typeface="Times New Roman" panose="02020603050405020304"/>
              </a:rPr>
              <a:t>D</a:t>
            </a:r>
            <a:r>
              <a:rPr lang="en-GB" b="1" dirty="0">
                <a:latin typeface="Times New Roman" panose="02020603050405020304"/>
                <a:ea typeface="Times New Roman" panose="02020603050405020304"/>
                <a:cs typeface="Times New Roman" panose="02020603050405020304"/>
                <a:sym typeface="Times New Roman" panose="02020603050405020304"/>
              </a:rPr>
              <a:t>atabase: </a:t>
            </a:r>
            <a:r>
              <a:rPr lang="en-GB" dirty="0">
                <a:latin typeface="Times New Roman" panose="02020603050405020304"/>
                <a:ea typeface="Times New Roman" panose="02020603050405020304"/>
                <a:cs typeface="Times New Roman" panose="02020603050405020304"/>
                <a:sym typeface="Times New Roman" panose="02020603050405020304"/>
              </a:rPr>
              <a:t>MySQL</a:t>
            </a:r>
          </a:p>
          <a:p>
            <a:pPr marL="285750" lvl="0" indent="-285750" algn="l" rtl="0">
              <a:lnSpc>
                <a:spcPct val="100000"/>
              </a:lnSpc>
              <a:spcBef>
                <a:spcPts val="0"/>
              </a:spcBef>
              <a:spcAft>
                <a:spcPts val="0"/>
              </a:spcAft>
              <a:buClr>
                <a:schemeClr val="tx1"/>
              </a:buClr>
              <a:buSzPts val="1600"/>
              <a:buFont typeface="Wingdings" panose="05000000000000000000" pitchFamily="2" charset="2"/>
              <a:buChar char="v"/>
            </a:pPr>
            <a:endParaRPr lang="en-GB" dirty="0">
              <a:latin typeface="Times New Roman" panose="02020603050405020304"/>
              <a:ea typeface="Times New Roman" panose="02020603050405020304"/>
              <a:cs typeface="Times New Roman" panose="02020603050405020304"/>
              <a:sym typeface="Times New Roman" panose="02020603050405020304"/>
            </a:endParaRPr>
          </a:p>
          <a:p>
            <a:pPr marL="285750" lvl="0" indent="-285750" algn="l" rtl="0">
              <a:lnSpc>
                <a:spcPct val="100000"/>
              </a:lnSpc>
              <a:spcBef>
                <a:spcPts val="0"/>
              </a:spcBef>
              <a:spcAft>
                <a:spcPts val="0"/>
              </a:spcAft>
              <a:buClr>
                <a:schemeClr val="tx1"/>
              </a:buClr>
              <a:buSzPts val="1600"/>
              <a:buFont typeface="Wingdings" panose="05000000000000000000" pitchFamily="2" charset="2"/>
              <a:buChar char="v"/>
            </a:pPr>
            <a:r>
              <a:rPr lang="en-GB" b="1" dirty="0">
                <a:latin typeface="Times New Roman" panose="02020603050405020304"/>
                <a:ea typeface="Times New Roman" panose="02020603050405020304"/>
                <a:cs typeface="Times New Roman" panose="02020603050405020304"/>
                <a:sym typeface="Times New Roman" panose="02020603050405020304"/>
              </a:rPr>
              <a:t>Server:  </a:t>
            </a:r>
            <a:r>
              <a:rPr lang="en-GB" dirty="0">
                <a:latin typeface="Times New Roman" panose="02020603050405020304"/>
                <a:ea typeface="Times New Roman" panose="02020603050405020304"/>
                <a:cs typeface="Times New Roman" panose="02020603050405020304"/>
                <a:sym typeface="Times New Roman" panose="02020603050405020304"/>
              </a:rPr>
              <a:t>Embedded Tomcat</a:t>
            </a:r>
          </a:p>
          <a:p>
            <a:pPr marL="285750" lvl="0" indent="-285750" algn="l" rtl="0">
              <a:lnSpc>
                <a:spcPct val="100000"/>
              </a:lnSpc>
              <a:spcBef>
                <a:spcPts val="0"/>
              </a:spcBef>
              <a:spcAft>
                <a:spcPts val="0"/>
              </a:spcAft>
              <a:buClr>
                <a:schemeClr val="tx1"/>
              </a:buClr>
              <a:buSzPts val="1600"/>
              <a:buFont typeface="Wingdings" panose="05000000000000000000" pitchFamily="2" charset="2"/>
              <a:buChar char="v"/>
            </a:pPr>
            <a:endParaRPr lang="en-GB" dirty="0">
              <a:latin typeface="Times New Roman" panose="02020603050405020304"/>
              <a:ea typeface="Times New Roman" panose="02020603050405020304"/>
              <a:cs typeface="Times New Roman" panose="02020603050405020304"/>
              <a:sym typeface="Times New Roman" panose="02020603050405020304"/>
            </a:endParaRPr>
          </a:p>
          <a:p>
            <a:pPr marL="285750" lvl="0" indent="-285750" algn="l" rtl="0">
              <a:lnSpc>
                <a:spcPct val="100000"/>
              </a:lnSpc>
              <a:spcBef>
                <a:spcPts val="0"/>
              </a:spcBef>
              <a:spcAft>
                <a:spcPts val="0"/>
              </a:spcAft>
              <a:buClr>
                <a:schemeClr val="tx1"/>
              </a:buClr>
              <a:buSzPts val="1600"/>
              <a:buFont typeface="Wingdings" panose="05000000000000000000" pitchFamily="2" charset="2"/>
              <a:buChar char="v"/>
            </a:pPr>
            <a:r>
              <a:rPr lang="en-GB" b="1" dirty="0">
                <a:latin typeface="Times New Roman" panose="02020603050405020304"/>
                <a:ea typeface="Times New Roman" panose="02020603050405020304"/>
                <a:cs typeface="Times New Roman" panose="02020603050405020304"/>
                <a:sym typeface="Times New Roman" panose="02020603050405020304"/>
              </a:rPr>
              <a:t>DevOps: </a:t>
            </a:r>
            <a:r>
              <a:rPr lang="en-GB" dirty="0">
                <a:latin typeface="Times New Roman" panose="02020603050405020304"/>
                <a:ea typeface="Times New Roman" panose="02020603050405020304"/>
                <a:cs typeface="Times New Roman" panose="02020603050405020304"/>
                <a:sym typeface="Times New Roman" panose="02020603050405020304"/>
              </a:rPr>
              <a:t>Docker, Git Hub</a:t>
            </a:r>
          </a:p>
          <a:p>
            <a:pPr marL="285750" lvl="0" indent="-285750" algn="l" rtl="0">
              <a:lnSpc>
                <a:spcPct val="100000"/>
              </a:lnSpc>
              <a:spcBef>
                <a:spcPts val="0"/>
              </a:spcBef>
              <a:spcAft>
                <a:spcPts val="0"/>
              </a:spcAft>
              <a:buClr>
                <a:schemeClr val="tx1"/>
              </a:buClr>
              <a:buSzPts val="1600"/>
              <a:buFont typeface="Wingdings" panose="05000000000000000000" pitchFamily="2" charset="2"/>
              <a:buChar char="v"/>
            </a:pPr>
            <a:endParaRPr lang="en-GB" dirty="0">
              <a:latin typeface="Times New Roman" panose="02020603050405020304"/>
              <a:ea typeface="Times New Roman" panose="02020603050405020304"/>
              <a:cs typeface="Times New Roman" panose="02020603050405020304"/>
              <a:sym typeface="Times New Roman" panose="02020603050405020304"/>
            </a:endParaRPr>
          </a:p>
          <a:p>
            <a:pPr marL="285750" lvl="0" indent="-285750" algn="l" rtl="0">
              <a:lnSpc>
                <a:spcPct val="100000"/>
              </a:lnSpc>
              <a:spcBef>
                <a:spcPts val="0"/>
              </a:spcBef>
              <a:spcAft>
                <a:spcPts val="0"/>
              </a:spcAft>
              <a:buClr>
                <a:schemeClr val="tx1"/>
              </a:buClr>
              <a:buSzPts val="1600"/>
              <a:buFont typeface="Wingdings" panose="05000000000000000000" pitchFamily="2" charset="2"/>
              <a:buChar char="v"/>
            </a:pPr>
            <a:r>
              <a:rPr lang="en-GB" b="1" dirty="0">
                <a:latin typeface="Times New Roman" panose="02020603050405020304"/>
                <a:ea typeface="Times New Roman" panose="02020603050405020304"/>
                <a:cs typeface="Times New Roman" panose="02020603050405020304"/>
                <a:sym typeface="Times New Roman" panose="02020603050405020304"/>
              </a:rPr>
              <a:t>Spring Cloud: </a:t>
            </a:r>
            <a:r>
              <a:rPr lang="en-GB" dirty="0">
                <a:latin typeface="Times New Roman" panose="02020603050405020304"/>
                <a:ea typeface="Times New Roman" panose="02020603050405020304"/>
                <a:cs typeface="Times New Roman" panose="02020603050405020304"/>
                <a:sym typeface="Times New Roman" panose="02020603050405020304"/>
              </a:rPr>
              <a:t>Spring Cloud config, spring cloud Netflix Eureka, Feign, Resilience4j, Retry, Sleuth and Zipkin</a:t>
            </a:r>
          </a:p>
          <a:p>
            <a:pPr marL="285750" lvl="0" indent="-285750" algn="l" rtl="0">
              <a:lnSpc>
                <a:spcPct val="100000"/>
              </a:lnSpc>
              <a:spcBef>
                <a:spcPts val="0"/>
              </a:spcBef>
              <a:spcAft>
                <a:spcPts val="0"/>
              </a:spcAft>
              <a:buClr>
                <a:schemeClr val="accent1"/>
              </a:buClr>
              <a:buSzPts val="1600"/>
              <a:buFont typeface="Wingdings" panose="05000000000000000000" pitchFamily="2" charset="2"/>
              <a:buChar char="ü"/>
            </a:pPr>
            <a:endParaRPr sz="1600"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3"/>
          <a:stretch>
            <a:fillRect/>
          </a:stretch>
        </p:blipFill>
        <p:spPr>
          <a:xfrm>
            <a:off x="8563304" y="4565963"/>
            <a:ext cx="603556" cy="5730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2394"/>
            <a:ext cx="7053542" cy="1050398"/>
          </a:xfrm>
        </p:spPr>
        <p:txBody>
          <a:bodyPr/>
          <a:lstStyle/>
          <a:p>
            <a:r>
              <a:rPr lang="en-IN" sz="2800" b="1" u="sng" dirty="0">
                <a:latin typeface="Times New Roman" panose="02020603050405020304" pitchFamily="18" charset="0"/>
                <a:cs typeface="Times New Roman" panose="02020603050405020304" pitchFamily="18" charset="0"/>
              </a:rPr>
              <a:t>Spring cloud:</a:t>
            </a:r>
            <a:br>
              <a:rPr lang="en-IN" sz="2400" b="1" u="sng" dirty="0">
                <a:latin typeface="Times New Roman" panose="02020603050405020304" pitchFamily="18" charset="0"/>
                <a:cs typeface="Times New Roman" panose="02020603050405020304" pitchFamily="18" charset="0"/>
              </a:rPr>
            </a:br>
            <a:endParaRPr lang="en-IN" sz="24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03741" y="1159272"/>
            <a:ext cx="7673578" cy="3146611"/>
          </a:xfrm>
        </p:spPr>
        <p:txBody>
          <a:bodyPr/>
          <a:lstStyle/>
          <a:p>
            <a:pPr marL="0" indent="0">
              <a:buClr>
                <a:schemeClr val="tx1"/>
              </a:buClr>
              <a:buNone/>
            </a:pPr>
            <a:r>
              <a:rPr lang="en-IN" b="1" dirty="0"/>
              <a:t> </a:t>
            </a:r>
            <a:r>
              <a:rPr lang="en-IN" sz="2000" b="1" u="sng" dirty="0">
                <a:latin typeface="Times New Roman" panose="02020603050405020304" pitchFamily="18" charset="0"/>
                <a:cs typeface="Times New Roman" panose="02020603050405020304" pitchFamily="18" charset="0"/>
              </a:rPr>
              <a:t>Spring cloud config: </a:t>
            </a:r>
          </a:p>
          <a:p>
            <a:pPr>
              <a:buClr>
                <a:schemeClr val="tx1"/>
              </a:buClr>
              <a:buFont typeface="Wingdings" panose="05000000000000000000" pitchFamily="2" charset="2"/>
              <a:buChar char="Ø"/>
            </a:pPr>
            <a:r>
              <a:rPr lang="en-US" dirty="0">
                <a:cs typeface="Times New Roman" panose="02020603050405020304" pitchFamily="18" charset="0"/>
              </a:rPr>
              <a:t>    </a:t>
            </a:r>
            <a:r>
              <a:rPr lang="en-US" b="0" i="0" dirty="0">
                <a:effectLst/>
                <a:cs typeface="Times New Roman" panose="02020603050405020304" pitchFamily="18" charset="0"/>
              </a:rPr>
              <a:t>Spring Cloud Config Server is a central hub for managing configuration properties for distributed applications and microservices.</a:t>
            </a:r>
          </a:p>
          <a:p>
            <a:pPr>
              <a:buClr>
                <a:schemeClr val="tx1"/>
              </a:buClr>
              <a:buFont typeface="Wingdings" panose="05000000000000000000" pitchFamily="2" charset="2"/>
              <a:buChar char="Ø"/>
            </a:pPr>
            <a:r>
              <a:rPr lang="en-US" b="0" i="0" dirty="0">
                <a:effectLst/>
              </a:rPr>
              <a:t>Spring Cloud Config Server integrates with version control systems like Git and provides a versioned history of configuration changes.</a:t>
            </a:r>
            <a:endParaRPr lang="en-US" dirty="0">
              <a:cs typeface="Times New Roman" panose="02020603050405020304" pitchFamily="18" charset="0"/>
            </a:endParaRPr>
          </a:p>
          <a:p>
            <a:pPr>
              <a:buClr>
                <a:schemeClr val="tx1"/>
              </a:buClr>
              <a:buFont typeface="Wingdings" panose="05000000000000000000" pitchFamily="2" charset="2"/>
              <a:buChar char="Ø"/>
            </a:pPr>
            <a:r>
              <a:rPr lang="en-US" b="0" i="0" dirty="0">
                <a:effectLst/>
              </a:rPr>
              <a:t>Spring Cloud Config Server offers security features to protect sensitive configuration data, including authentication and authorization mechanisms.</a:t>
            </a:r>
            <a:endParaRPr lang="en-US" b="0" i="0" dirty="0">
              <a:effectLst/>
              <a:cs typeface="Times New Roman" panose="02020603050405020304" pitchFamily="18" charset="0"/>
            </a:endParaRPr>
          </a:p>
          <a:p>
            <a:pPr>
              <a:buClr>
                <a:schemeClr val="tx1"/>
              </a:buClr>
              <a:buFont typeface="Wingdings" panose="05000000000000000000" pitchFamily="2" charset="2"/>
              <a:buChar char="Ø"/>
            </a:pPr>
            <a:r>
              <a:rPr lang="en-US" b="0" i="0" dirty="0">
                <a:effectLst/>
              </a:rPr>
              <a:t>Config Server can be deployed in a high availability configuration to ensure resilience and availability.</a:t>
            </a:r>
            <a:endParaRPr lang="en-US" dirty="0">
              <a:cs typeface="Times New Roman" panose="02020603050405020304" pitchFamily="18" charset="0"/>
            </a:endParaRPr>
          </a:p>
          <a:p>
            <a:pPr>
              <a:buClr>
                <a:schemeClr val="tx1"/>
              </a:buClr>
              <a:buFont typeface="Wingdings" panose="05000000000000000000" pitchFamily="2" charset="2"/>
              <a:buChar char="Ø"/>
            </a:pPr>
            <a:endParaRPr lang="en-US" sz="12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IN" sz="1400" b="1"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96</TotalTime>
  <Words>2782</Words>
  <Application>Microsoft Office PowerPoint</Application>
  <PresentationFormat>On-screen Show (16:9)</PresentationFormat>
  <Paragraphs>325</Paragraphs>
  <Slides>72</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Arial</vt:lpstr>
      <vt:lpstr>Courier New</vt:lpstr>
      <vt:lpstr>Century Gothic</vt:lpstr>
      <vt:lpstr>Wingdings 3</vt:lpstr>
      <vt:lpstr>Times New Roman</vt:lpstr>
      <vt:lpstr>Roboto</vt:lpstr>
      <vt:lpstr>Optima</vt:lpstr>
      <vt:lpstr>Wingdings</vt:lpstr>
      <vt:lpstr>Garamond</vt:lpstr>
      <vt:lpstr>Noto Sans Symbols</vt:lpstr>
      <vt:lpstr>Calibri</vt:lpstr>
      <vt:lpstr>Ion</vt:lpstr>
      <vt:lpstr>Java SL KK - RLL Group 5    </vt:lpstr>
      <vt:lpstr>Group 5 :  Team members</vt:lpstr>
      <vt:lpstr>Contents :</vt:lpstr>
      <vt:lpstr>Introduction</vt:lpstr>
      <vt:lpstr>Objective</vt:lpstr>
      <vt:lpstr>Employee payroll management is the process of calculating and distributing wages to employees.  It involves managing various aspects such as time tracking, payroll processing, tax deductions, and compliance.  Effective payroll management ensures accurate and timely payment to employees, reducing errors and improving employee satisfaction. </vt:lpstr>
      <vt:lpstr>PowerPoint Presentation</vt:lpstr>
      <vt:lpstr>Tools &amp; Languages </vt:lpstr>
      <vt:lpstr>Spring cloud: </vt:lpstr>
      <vt:lpstr>PowerPoint Presentation</vt:lpstr>
      <vt:lpstr>Spring Feign:            </vt:lpstr>
      <vt:lpstr>Resilience 4J:            </vt:lpstr>
      <vt:lpstr>Spring Retry:            </vt:lpstr>
      <vt:lpstr>Sleuth:</vt:lpstr>
      <vt:lpstr>Zipkin:</vt:lpstr>
      <vt:lpstr>Employee Dashboard</vt:lpstr>
      <vt:lpstr>Admin Dashboard</vt:lpstr>
      <vt:lpstr>Employee Management System</vt:lpstr>
      <vt:lpstr>Naveen : Admin Registration Server  1. Admin Registration Config Server. 2. Admin Registration Eureka Server. 3. Admin Registration Feign,Resilience 4J,Retry 4. Admin Registration Service. </vt:lpstr>
      <vt:lpstr>Postman Testing for Admin Controller Service  1. POST Mapping:  Here we are Registering the  employee.  </vt:lpstr>
      <vt:lpstr>Postman Testing for Admin Controller Service  2. POST Mapping:  Here we are providing the Login details of  employee.  </vt:lpstr>
      <vt:lpstr>Vamsi : Admin Controller Service  1. Admin Controller Config Server. 2. Admin Controller Eureka Server. 3. Admin Controller Feign,Resilience 4J,Retry 4. Admin Controller Service. </vt:lpstr>
      <vt:lpstr>Postman Testing for Admin Controller Service  1. POST Mapping:  Here we are providing the data of employee to create a record of employee.  </vt:lpstr>
      <vt:lpstr>Postman Testing for Admin Controller Service  2. PUT Mapping:  Here we are editing the data of employee with empid=10001  </vt:lpstr>
      <vt:lpstr>Postman Testing for Admin Controller Service  3. GET Mapping:  Here we are fetching the data of all the employees.  </vt:lpstr>
      <vt:lpstr>Postman Testing for Admin Controller Service  4. GET Mapping:  Here we are fetching the data of all the employees.   </vt:lpstr>
      <vt:lpstr>Postman Testing for Admin Controller Service  5. GET Mapping:  Here we are fetching the data of all the employee with empid=10001.    </vt:lpstr>
      <vt:lpstr>Chandini &amp; Sonali :(Attendance) 1. Attendance Controller Config Server. 2. Attendance Controller Eureka Server. 3. Attendance Controller Feign,Resilience 4J,Retry 4. Attendance Controller Service. </vt:lpstr>
      <vt:lpstr>PowerPoint Presentation</vt:lpstr>
      <vt:lpstr>PowerPoint Presentation</vt:lpstr>
      <vt:lpstr>PowerPoint Presentation</vt:lpstr>
      <vt:lpstr>PowerPoint Presentation</vt:lpstr>
      <vt:lpstr>Mansi : Leave Controller Service  1. Leave Controller Config Server. 2. Leave Controller Eureka Server. 3. Leave Controller Feign,Resilience 4J,Retry 4. Leave Controller Service. </vt:lpstr>
      <vt:lpstr>Postman Testing for Leave Controller Service  1. POST Mapping:  Here we are passing the data of employee applying for leave.   </vt:lpstr>
      <vt:lpstr>Postman Testing for Leave Controller Service  2. GET Mapping: Here we are retrieving the data of employee applied for leave for a specific employee id ( i.e 10005).   </vt:lpstr>
      <vt:lpstr>Postman Testing for Leave Controller Service  3. GET Mapping: Here we are retrieving the data of all the employee who applied for leave.   </vt:lpstr>
      <vt:lpstr>Postman Testing for Leave Controller Service  4. DELETE Mapping: Here we are Deleting the data of the employee with empid = 1002.   </vt:lpstr>
      <vt:lpstr>Prabhakaran: Schedule controller  1.Schedule controller config server. 2.Schedule controller Eureka server. 3.Schedule controller Feign,Resilience 4J,Retry 4.Schedule controller service.          </vt:lpstr>
      <vt:lpstr>Postman Testing for Schedule Controller Service  1.POST Mapping:  </vt:lpstr>
      <vt:lpstr>Postman Testing for Schedule Controller Service  2. GET Mapping:  </vt:lpstr>
      <vt:lpstr>Postman Testing for Schedule Controller Service  3. PUT Mapping:   </vt:lpstr>
      <vt:lpstr>Postman Testing for Schedule Controller Service  4. DELETE Mapping:  </vt:lpstr>
      <vt:lpstr>Varshitha: Salary controller  1.Salary controller config server 2.Salary controller Eureka sever 3.Salary controller Feign,Resilience 4J,Retry 4.Salary controller service        </vt:lpstr>
      <vt:lpstr>Postman Testing for Salary Controller Service  1.GET Mapping:  </vt:lpstr>
      <vt:lpstr>Postman Testing for Salary Controller Service  2.DELETE Mapping:    </vt:lpstr>
      <vt:lpstr>Postman Testing for Salary Controller Service  3.GET By ID Mapping:  </vt:lpstr>
      <vt:lpstr>Postman Testing for Salary Controller Service  4.POST Mapping:    </vt:lpstr>
      <vt:lpstr>Postman Testing for Salary Controller Service  5.PUT Mapping:     </vt:lpstr>
      <vt:lpstr>Vasanth: Timesheet Service  1.Timesheet config sever. 2.Timesheet Eureka server. 3.Timesheet Feign,Resilience 4J,Retry 4.Timesheet service   </vt:lpstr>
      <vt:lpstr>Postman Testing for Timesheet Controller Service  1.GET Mapping:  </vt:lpstr>
      <vt:lpstr>Postman Testing for Timesheet Controller Service  2.GET Mapping:  </vt:lpstr>
      <vt:lpstr>Postman Testing for Timesheet Controller Service  3.POST Mapping:  </vt:lpstr>
      <vt:lpstr>Postman Testing for Timesheet Controller Service  4.PUT Mapping:</vt:lpstr>
      <vt:lpstr>Postman Testing for Timesheet Controller Service  5.DELETE Mapping:</vt:lpstr>
      <vt:lpstr>Girish: Employee Controller  1.Employee controller Config server 2.Employee Controller Eureka Server 3.Employee Controller Feign,Resilience 4J,Retry 4.Employee Controller Service</vt:lpstr>
      <vt:lpstr>Postman Testing for Employee Controller Service  1.GET Mapping:</vt:lpstr>
      <vt:lpstr>Raju: Registration controller  1.Registration controller Config server 2.Registration controller Eureka server 3.Registration controller Feign,Resilience 4J,Retry 4.Registration controller Service </vt:lpstr>
      <vt:lpstr>Postman Testing for Registration  Controller Service  1.POST Mapping:(Employee registration)  </vt:lpstr>
      <vt:lpstr>Postman Testing for Registration  Controller Service  2.POST Mapping:(Employee Login)</vt:lpstr>
      <vt:lpstr>Postman Testing for Registration  Controller Service  3.PUT Mapping:</vt:lpstr>
      <vt:lpstr>Employee APIs</vt:lpstr>
      <vt:lpstr>Admin APIs</vt:lpstr>
      <vt:lpstr>Registration APIs</vt:lpstr>
      <vt:lpstr>Attendance APIs</vt:lpstr>
      <vt:lpstr>Leave APIs</vt:lpstr>
      <vt:lpstr> Schedule APIs</vt:lpstr>
      <vt:lpstr>Salary list APIs</vt:lpstr>
      <vt:lpstr>Timesheet  APIs</vt:lpstr>
      <vt:lpstr>PowerPoint Presentation</vt:lpstr>
      <vt:lpstr>ADVANTAGES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Payroll  Management System</dc:title>
  <dc:creator>prakash prakash</dc:creator>
  <cp:lastModifiedBy>chandini mamidwar</cp:lastModifiedBy>
  <cp:revision>153</cp:revision>
  <dcterms:created xsi:type="dcterms:W3CDTF">2023-09-08T16:28:00Z</dcterms:created>
  <dcterms:modified xsi:type="dcterms:W3CDTF">2023-09-11T07:04:19Z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56E8324D4DA9495FBF7F49B264A3BA44_12</vt:lpwstr>
  </property>
  <property fmtid="{D5CDD505-2E9C-101B-9397-08002B2CF9AE}" pid="3" name="KSOProductBuildVer">
    <vt:lpwstr>2057-12.2.0.13201</vt:lpwstr>
  </property>
</Properties>
</file>